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03" r:id="rId2"/>
    <p:sldId id="269" r:id="rId3"/>
    <p:sldId id="304" r:id="rId4"/>
    <p:sldId id="305" r:id="rId5"/>
    <p:sldId id="306" r:id="rId6"/>
    <p:sldId id="281" r:id="rId7"/>
    <p:sldId id="279" r:id="rId8"/>
    <p:sldId id="280" r:id="rId9"/>
    <p:sldId id="307" r:id="rId10"/>
    <p:sldId id="273" r:id="rId11"/>
    <p:sldId id="274" r:id="rId12"/>
    <p:sldId id="308" r:id="rId13"/>
    <p:sldId id="276" r:id="rId14"/>
    <p:sldId id="309" r:id="rId15"/>
    <p:sldId id="278" r:id="rId16"/>
    <p:sldId id="310" r:id="rId17"/>
    <p:sldId id="314" r:id="rId18"/>
    <p:sldId id="315" r:id="rId19"/>
    <p:sldId id="312" r:id="rId20"/>
    <p:sldId id="267" r:id="rId21"/>
    <p:sldId id="313" r:id="rId22"/>
    <p:sldId id="270" r:id="rId23"/>
    <p:sldId id="261" r:id="rId24"/>
    <p:sldId id="316" r:id="rId25"/>
    <p:sldId id="317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99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A05"/>
    <a:srgbClr val="EDB405"/>
    <a:srgbClr val="C19024"/>
    <a:srgbClr val="FEEC92"/>
    <a:srgbClr val="BB873E"/>
    <a:srgbClr val="D28C3B"/>
    <a:srgbClr val="F7B61D"/>
    <a:srgbClr val="312A18"/>
    <a:srgbClr val="F2CA5B"/>
    <a:srgbClr val="110E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76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564" y="72"/>
      </p:cViewPr>
      <p:guideLst>
        <p:guide orient="horz" pos="2159"/>
        <p:guide pos="399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BB3CA-3609-4056-9B23-4049BCB39C60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5CCEA-3F45-46FD-873C-10FB1242F4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668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4D6F-7E3B-401A-94ED-F31F5E5DA65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4D6F-7E3B-401A-94ED-F31F5E5DA65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4D6F-7E3B-401A-94ED-F31F5E5DA65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794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4D6F-7E3B-401A-94ED-F31F5E5DA65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4D6F-7E3B-401A-94ED-F31F5E5DA65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31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4D6F-7E3B-401A-94ED-F31F5E5DA655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39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863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499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85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0419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4537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388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354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640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185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12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563737" y="2074955"/>
            <a:ext cx="3795840" cy="2395922"/>
          </a:xfrm>
          <a:custGeom>
            <a:avLst/>
            <a:gdLst>
              <a:gd name="connsiteX0" fmla="*/ 0 w 3795840"/>
              <a:gd name="connsiteY0" fmla="*/ 0 h 2395922"/>
              <a:gd name="connsiteX1" fmla="*/ 3795840 w 3795840"/>
              <a:gd name="connsiteY1" fmla="*/ 0 h 2395922"/>
              <a:gd name="connsiteX2" fmla="*/ 3795840 w 3795840"/>
              <a:gd name="connsiteY2" fmla="*/ 2395922 h 2395922"/>
              <a:gd name="connsiteX3" fmla="*/ 0 w 3795840"/>
              <a:gd name="connsiteY3" fmla="*/ 2395922 h 2395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5840" h="2395922">
                <a:moveTo>
                  <a:pt x="0" y="0"/>
                </a:moveTo>
                <a:lnTo>
                  <a:pt x="3795840" y="0"/>
                </a:lnTo>
                <a:lnTo>
                  <a:pt x="3795840" y="2395922"/>
                </a:lnTo>
                <a:lnTo>
                  <a:pt x="0" y="23959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6832423" y="2074955"/>
            <a:ext cx="3795840" cy="2395922"/>
          </a:xfrm>
          <a:custGeom>
            <a:avLst/>
            <a:gdLst>
              <a:gd name="connsiteX0" fmla="*/ 0 w 3795840"/>
              <a:gd name="connsiteY0" fmla="*/ 0 h 2395922"/>
              <a:gd name="connsiteX1" fmla="*/ 3795840 w 3795840"/>
              <a:gd name="connsiteY1" fmla="*/ 0 h 2395922"/>
              <a:gd name="connsiteX2" fmla="*/ 3795840 w 3795840"/>
              <a:gd name="connsiteY2" fmla="*/ 2395922 h 2395922"/>
              <a:gd name="connsiteX3" fmla="*/ 0 w 3795840"/>
              <a:gd name="connsiteY3" fmla="*/ 2395922 h 2395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5840" h="2395922">
                <a:moveTo>
                  <a:pt x="0" y="0"/>
                </a:moveTo>
                <a:lnTo>
                  <a:pt x="3795840" y="0"/>
                </a:lnTo>
                <a:lnTo>
                  <a:pt x="3795840" y="2395922"/>
                </a:lnTo>
                <a:lnTo>
                  <a:pt x="0" y="23959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1335189" y="2146300"/>
            <a:ext cx="1714500" cy="2324100"/>
          </a:xfrm>
          <a:custGeom>
            <a:avLst/>
            <a:gdLst>
              <a:gd name="connsiteX0" fmla="*/ 0 w 1714500"/>
              <a:gd name="connsiteY0" fmla="*/ 0 h 2324100"/>
              <a:gd name="connsiteX1" fmla="*/ 1714500 w 1714500"/>
              <a:gd name="connsiteY1" fmla="*/ 0 h 2324100"/>
              <a:gd name="connsiteX2" fmla="*/ 1714500 w 1714500"/>
              <a:gd name="connsiteY2" fmla="*/ 2324100 h 2324100"/>
              <a:gd name="connsiteX3" fmla="*/ 0 w 1714500"/>
              <a:gd name="connsiteY3" fmla="*/ 2324100 h 23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2324100">
                <a:moveTo>
                  <a:pt x="0" y="0"/>
                </a:moveTo>
                <a:lnTo>
                  <a:pt x="1714500" y="0"/>
                </a:lnTo>
                <a:lnTo>
                  <a:pt x="1714500" y="2324100"/>
                </a:lnTo>
                <a:lnTo>
                  <a:pt x="0" y="2324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3947156" y="2146300"/>
            <a:ext cx="1714500" cy="2324100"/>
          </a:xfrm>
          <a:custGeom>
            <a:avLst/>
            <a:gdLst>
              <a:gd name="connsiteX0" fmla="*/ 0 w 1714500"/>
              <a:gd name="connsiteY0" fmla="*/ 0 h 2324100"/>
              <a:gd name="connsiteX1" fmla="*/ 1714500 w 1714500"/>
              <a:gd name="connsiteY1" fmla="*/ 0 h 2324100"/>
              <a:gd name="connsiteX2" fmla="*/ 1714500 w 1714500"/>
              <a:gd name="connsiteY2" fmla="*/ 2324100 h 2324100"/>
              <a:gd name="connsiteX3" fmla="*/ 0 w 1714500"/>
              <a:gd name="connsiteY3" fmla="*/ 2324100 h 23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2324100">
                <a:moveTo>
                  <a:pt x="0" y="0"/>
                </a:moveTo>
                <a:lnTo>
                  <a:pt x="1714500" y="0"/>
                </a:lnTo>
                <a:lnTo>
                  <a:pt x="1714500" y="2324100"/>
                </a:lnTo>
                <a:lnTo>
                  <a:pt x="0" y="2324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6559123" y="2146300"/>
            <a:ext cx="1714500" cy="2324100"/>
          </a:xfrm>
          <a:custGeom>
            <a:avLst/>
            <a:gdLst>
              <a:gd name="connsiteX0" fmla="*/ 0 w 1714500"/>
              <a:gd name="connsiteY0" fmla="*/ 0 h 2324100"/>
              <a:gd name="connsiteX1" fmla="*/ 1714500 w 1714500"/>
              <a:gd name="connsiteY1" fmla="*/ 0 h 2324100"/>
              <a:gd name="connsiteX2" fmla="*/ 1714500 w 1714500"/>
              <a:gd name="connsiteY2" fmla="*/ 2324100 h 2324100"/>
              <a:gd name="connsiteX3" fmla="*/ 0 w 1714500"/>
              <a:gd name="connsiteY3" fmla="*/ 2324100 h 23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2324100">
                <a:moveTo>
                  <a:pt x="0" y="0"/>
                </a:moveTo>
                <a:lnTo>
                  <a:pt x="1714500" y="0"/>
                </a:lnTo>
                <a:lnTo>
                  <a:pt x="1714500" y="2324100"/>
                </a:lnTo>
                <a:lnTo>
                  <a:pt x="0" y="2324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9171089" y="2146300"/>
            <a:ext cx="1714500" cy="2324100"/>
          </a:xfrm>
          <a:custGeom>
            <a:avLst/>
            <a:gdLst>
              <a:gd name="connsiteX0" fmla="*/ 0 w 1714500"/>
              <a:gd name="connsiteY0" fmla="*/ 0 h 2324100"/>
              <a:gd name="connsiteX1" fmla="*/ 1714500 w 1714500"/>
              <a:gd name="connsiteY1" fmla="*/ 0 h 2324100"/>
              <a:gd name="connsiteX2" fmla="*/ 1714500 w 1714500"/>
              <a:gd name="connsiteY2" fmla="*/ 2324100 h 2324100"/>
              <a:gd name="connsiteX3" fmla="*/ 0 w 1714500"/>
              <a:gd name="connsiteY3" fmla="*/ 2324100 h 23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2324100">
                <a:moveTo>
                  <a:pt x="0" y="0"/>
                </a:moveTo>
                <a:lnTo>
                  <a:pt x="1714500" y="0"/>
                </a:lnTo>
                <a:lnTo>
                  <a:pt x="1714500" y="2324100"/>
                </a:lnTo>
                <a:lnTo>
                  <a:pt x="0" y="2324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1582057" y="1936090"/>
            <a:ext cx="2438400" cy="24384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4826000" y="1936090"/>
            <a:ext cx="2438400" cy="24384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8069943" y="1936090"/>
            <a:ext cx="2438400" cy="24384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24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663D7761-B3B1-4206-9B63-845E7BD207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卡通人物&#10;&#10;低可信度描述已自动生成">
            <a:extLst>
              <a:ext uri="{FF2B5EF4-FFF2-40B4-BE49-F238E27FC236}">
                <a16:creationId xmlns:a16="http://schemas.microsoft.com/office/drawing/2014/main" id="{940C73FB-9F4F-42B3-849D-30A081B0AE0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4" t="25364" r="25346" b="28020"/>
          <a:stretch/>
        </p:blipFill>
        <p:spPr>
          <a:xfrm>
            <a:off x="1669366" y="581234"/>
            <a:ext cx="8853268" cy="412698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4730662-5426-435C-830A-6F6F9284C096}"/>
              </a:ext>
            </a:extLst>
          </p:cNvPr>
          <p:cNvSpPr txBox="1"/>
          <p:nvPr/>
        </p:nvSpPr>
        <p:spPr>
          <a:xfrm>
            <a:off x="4042381" y="3677514"/>
            <a:ext cx="4107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</a:rPr>
              <a:t>公司年中盛典晚会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22F76D3-6A82-4864-A89F-658589598D7D}"/>
              </a:ext>
            </a:extLst>
          </p:cNvPr>
          <p:cNvGrpSpPr/>
          <p:nvPr/>
        </p:nvGrpSpPr>
        <p:grpSpPr>
          <a:xfrm>
            <a:off x="3569978" y="4249895"/>
            <a:ext cx="5052044" cy="362708"/>
            <a:chOff x="3405908" y="4346246"/>
            <a:chExt cx="5052044" cy="362708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402B7C35-6267-4C58-B489-9C224F7B2C2D}"/>
                </a:ext>
              </a:extLst>
            </p:cNvPr>
            <p:cNvGrpSpPr/>
            <p:nvPr/>
          </p:nvGrpSpPr>
          <p:grpSpPr>
            <a:xfrm>
              <a:off x="3405908" y="4346246"/>
              <a:ext cx="1383063" cy="362708"/>
              <a:chOff x="3405908" y="4346566"/>
              <a:chExt cx="1383063" cy="362708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75F816E8-D0FC-4526-966D-1A5A88696A14}"/>
                  </a:ext>
                </a:extLst>
              </p:cNvPr>
              <p:cNvSpPr/>
              <p:nvPr/>
            </p:nvSpPr>
            <p:spPr>
              <a:xfrm>
                <a:off x="3405908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新</a:t>
                </a: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CF57A54B-CB1D-4226-A18E-A0AA2D75D91C}"/>
                  </a:ext>
                </a:extLst>
              </p:cNvPr>
              <p:cNvSpPr/>
              <p:nvPr/>
            </p:nvSpPr>
            <p:spPr>
              <a:xfrm>
                <a:off x="3916085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起</a:t>
                </a: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849CE948-C378-4BE8-B78B-33840CE91D4E}"/>
                  </a:ext>
                </a:extLst>
              </p:cNvPr>
              <p:cNvSpPr/>
              <p:nvPr/>
            </p:nvSpPr>
            <p:spPr>
              <a:xfrm>
                <a:off x="4426263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点</a:t>
                </a: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A851218-D039-4517-A1FF-907E58339498}"/>
                </a:ext>
              </a:extLst>
            </p:cNvPr>
            <p:cNvGrpSpPr/>
            <p:nvPr/>
          </p:nvGrpSpPr>
          <p:grpSpPr>
            <a:xfrm>
              <a:off x="5240399" y="4346246"/>
              <a:ext cx="1383063" cy="362708"/>
              <a:chOff x="3405908" y="4346566"/>
              <a:chExt cx="1383063" cy="362708"/>
            </a:xfrm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A49CD87-9E35-4E32-9E1D-408280B65640}"/>
                  </a:ext>
                </a:extLst>
              </p:cNvPr>
              <p:cNvSpPr/>
              <p:nvPr/>
            </p:nvSpPr>
            <p:spPr>
              <a:xfrm>
                <a:off x="3405908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新</a:t>
                </a: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79E186A2-8439-4E79-97FE-58B20C8D69EC}"/>
                  </a:ext>
                </a:extLst>
              </p:cNvPr>
              <p:cNvSpPr/>
              <p:nvPr/>
            </p:nvSpPr>
            <p:spPr>
              <a:xfrm>
                <a:off x="3916085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征</a:t>
                </a: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2900354-6937-4F50-AF05-FC9DE7887025}"/>
                  </a:ext>
                </a:extLst>
              </p:cNvPr>
              <p:cNvSpPr/>
              <p:nvPr/>
            </p:nvSpPr>
            <p:spPr>
              <a:xfrm>
                <a:off x="4426263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程</a:t>
                </a: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7A20722-6340-43B3-BC2B-3735FEEEE42C}"/>
                </a:ext>
              </a:extLst>
            </p:cNvPr>
            <p:cNvGrpSpPr/>
            <p:nvPr/>
          </p:nvGrpSpPr>
          <p:grpSpPr>
            <a:xfrm>
              <a:off x="7074889" y="4346246"/>
              <a:ext cx="1383063" cy="362708"/>
              <a:chOff x="3405908" y="4346566"/>
              <a:chExt cx="1383063" cy="362708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90987BCD-5652-446A-9A1F-C79030DD65FC}"/>
                  </a:ext>
                </a:extLst>
              </p:cNvPr>
              <p:cNvSpPr/>
              <p:nvPr/>
            </p:nvSpPr>
            <p:spPr>
              <a:xfrm>
                <a:off x="3405908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新</a:t>
                </a: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72C261E0-742B-40E9-A4F7-3895B3506719}"/>
                  </a:ext>
                </a:extLst>
              </p:cNvPr>
              <p:cNvSpPr/>
              <p:nvPr/>
            </p:nvSpPr>
            <p:spPr>
              <a:xfrm>
                <a:off x="3916085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未</a:t>
                </a: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B9880490-93C8-44C6-8793-C56195B5D2BD}"/>
                  </a:ext>
                </a:extLst>
              </p:cNvPr>
              <p:cNvSpPr/>
              <p:nvPr/>
            </p:nvSpPr>
            <p:spPr>
              <a:xfrm>
                <a:off x="4426263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来</a:t>
                </a:r>
              </a:p>
            </p:txBody>
          </p:sp>
        </p:grp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8E90F741-18FB-4C09-ACA8-61A2C0459107}"/>
              </a:ext>
            </a:extLst>
          </p:cNvPr>
          <p:cNvSpPr txBox="1"/>
          <p:nvPr/>
        </p:nvSpPr>
        <p:spPr>
          <a:xfrm>
            <a:off x="4252774" y="4764236"/>
            <a:ext cx="3686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</a:rPr>
              <a:t>携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手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共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进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再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创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辉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煌</a:t>
            </a:r>
          </a:p>
        </p:txBody>
      </p:sp>
    </p:spTree>
    <p:extLst>
      <p:ext uri="{BB962C8B-B14F-4D97-AF65-F5344CB8AC3E}">
        <p14:creationId xmlns:p14="http://schemas.microsoft.com/office/powerpoint/2010/main" val="3165702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5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42F52DC-E702-49E6-AC79-78A54B5FDA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97695" y="2654700"/>
            <a:ext cx="5462564" cy="212474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n w="127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具备大局意识、服务意识和协调意识的团队才是优秀的团队。他们具有较高的团队精神，相互团结，相互支持，相互帮助，团队成员之间配合默契，依靠团队集体的力量，出色地完成各项工作要求和生产指标。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397695" y="1931341"/>
            <a:ext cx="1673692" cy="440368"/>
            <a:chOff x="2716859" y="4966092"/>
            <a:chExt cx="1673692" cy="440368"/>
          </a:xfrm>
        </p:grpSpPr>
        <p:sp>
          <p:nvSpPr>
            <p:cNvPr id="9" name="圆角矩形 122"/>
            <p:cNvSpPr/>
            <p:nvPr/>
          </p:nvSpPr>
          <p:spPr>
            <a:xfrm>
              <a:off x="2716859" y="4966092"/>
              <a:ext cx="1673692" cy="4403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rgbClr val="E60A05"/>
                  </a:solidFill>
                  <a:effectLst/>
                  <a:latin typeface="Arial" panose="020B0604020202020204" pitchFamily="34" charset="0"/>
                  <a:ea typeface="思源黑体 CN Medium" panose="020B0600000000000000" pitchFamily="34" charset="-122"/>
                  <a:sym typeface="Arial" panose="020B0604020202020204" pitchFamily="34" charset="0"/>
                </a:rPr>
                <a:t>最佳团队</a:t>
              </a:r>
            </a:p>
          </p:txBody>
        </p:sp>
        <p:sp>
          <p:nvSpPr>
            <p:cNvPr id="10" name="文本框 132"/>
            <p:cNvSpPr txBox="1"/>
            <p:nvPr/>
          </p:nvSpPr>
          <p:spPr>
            <a:xfrm>
              <a:off x="2716859" y="4972370"/>
              <a:ext cx="1673691" cy="400110"/>
            </a:xfrm>
            <a:prstGeom prst="rect">
              <a:avLst/>
            </a:prstGeom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400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63500" dist="38100" dir="8100000" algn="tr" rotWithShape="0">
                      <a:prstClr val="black">
                        <a:alpha val="30000"/>
                      </a:prstClr>
                    </a:outerShdw>
                  </a:effectLst>
                  <a:latin typeface="华康俪金黑W8(P)" panose="020B0800000000000000" pitchFamily="34" charset="-122"/>
                  <a:ea typeface="华康俪金黑W8(P)" panose="020B0800000000000000" pitchFamily="34" charset="-122"/>
                </a:defRPr>
              </a:lvl1pPr>
            </a:lstStyle>
            <a:p>
              <a:pPr algn="ctr"/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6029" y="246267"/>
            <a:ext cx="6515814" cy="65158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72B1E89-EEFA-4B12-8AC5-E9AD9D6216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47669" y="4442713"/>
            <a:ext cx="2768656" cy="50526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ln w="127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销售部第一组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275677" y="4442713"/>
            <a:ext cx="2768656" cy="50526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ln w="127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策划部第二组</a:t>
            </a:r>
          </a:p>
        </p:txBody>
      </p:sp>
      <p:pic>
        <p:nvPicPr>
          <p:cNvPr id="8" name="图片占位符 7" descr="小孩看着笔记本电脑&#10;&#10;描述已自动生成">
            <a:extLst>
              <a:ext uri="{FF2B5EF4-FFF2-40B4-BE49-F238E27FC236}">
                <a16:creationId xmlns:a16="http://schemas.microsoft.com/office/drawing/2014/main" id="{BF3BCDB1-2045-43CD-80B4-1DCDB98303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" b="2666"/>
          <a:stretch>
            <a:fillRect/>
          </a:stretch>
        </p:blipFill>
        <p:spPr>
          <a:xfrm>
            <a:off x="1634077" y="1751398"/>
            <a:ext cx="3795840" cy="23959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占位符 9" descr="桌子上放着笔记本电脑前有一只手&#10;&#10;描述已自动生成">
            <a:extLst>
              <a:ext uri="{FF2B5EF4-FFF2-40B4-BE49-F238E27FC236}">
                <a16:creationId xmlns:a16="http://schemas.microsoft.com/office/drawing/2014/main" id="{9982A97A-3F98-43CB-8224-58A9AD7D07E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" r="2699"/>
          <a:stretch>
            <a:fillRect/>
          </a:stretch>
        </p:blipFill>
        <p:spPr>
          <a:xfrm>
            <a:off x="6762085" y="1751398"/>
            <a:ext cx="3795840" cy="23959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42F52DC-E702-49E6-AC79-78A54B5FDA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97695" y="2654700"/>
            <a:ext cx="5462564" cy="212474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n w="127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勤恳敬业，任劳任怨，从来没有对安排的工作有任何怨言，哪怕是最琐碎的事情，从来没有工作时间和休息时间的界限，耐心细致主动与大家沟通，急大家所急，想市场所想，勤于职责，为团队提供了坚实的后盾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397695" y="1931341"/>
            <a:ext cx="1673692" cy="440368"/>
            <a:chOff x="2716859" y="4966092"/>
            <a:chExt cx="1673692" cy="440368"/>
          </a:xfrm>
        </p:grpSpPr>
        <p:sp>
          <p:nvSpPr>
            <p:cNvPr id="9" name="圆角矩形 122"/>
            <p:cNvSpPr/>
            <p:nvPr/>
          </p:nvSpPr>
          <p:spPr>
            <a:xfrm>
              <a:off x="2716859" y="4966092"/>
              <a:ext cx="1673692" cy="4403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rgbClr val="E60A05"/>
                  </a:solidFill>
                  <a:effectLst/>
                  <a:latin typeface="Arial" panose="020B0604020202020204" pitchFamily="34" charset="0"/>
                  <a:ea typeface="思源黑体 CN Medium" panose="020B0600000000000000" pitchFamily="34" charset="-122"/>
                  <a:sym typeface="Arial" panose="020B0604020202020204" pitchFamily="34" charset="0"/>
                </a:rPr>
                <a:t>最佳敬业</a:t>
              </a:r>
            </a:p>
          </p:txBody>
        </p:sp>
        <p:sp>
          <p:nvSpPr>
            <p:cNvPr id="10" name="文本框 132"/>
            <p:cNvSpPr txBox="1"/>
            <p:nvPr/>
          </p:nvSpPr>
          <p:spPr>
            <a:xfrm>
              <a:off x="2716859" y="4972370"/>
              <a:ext cx="1673691" cy="400110"/>
            </a:xfrm>
            <a:prstGeom prst="rect">
              <a:avLst/>
            </a:prstGeom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400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63500" dist="38100" dir="8100000" algn="tr" rotWithShape="0">
                      <a:prstClr val="black">
                        <a:alpha val="30000"/>
                      </a:prstClr>
                    </a:outerShdw>
                  </a:effectLst>
                  <a:latin typeface="华康俪金黑W8(P)" panose="020B0800000000000000" pitchFamily="34" charset="-122"/>
                  <a:ea typeface="华康俪金黑W8(P)" panose="020B0800000000000000" pitchFamily="34" charset="-122"/>
                </a:defRPr>
              </a:lvl1pPr>
            </a:lstStyle>
            <a:p>
              <a:pPr algn="ctr"/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6029" y="246267"/>
            <a:ext cx="6515814" cy="651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5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B4353F6-21BC-4EF1-A44E-F4CE66500C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473061" y="4454969"/>
            <a:ext cx="1438756" cy="50526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ln w="127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营销部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075435" y="4454969"/>
            <a:ext cx="1438756" cy="50526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ln w="127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设计部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677809" y="4454969"/>
            <a:ext cx="1438756" cy="50526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ln w="127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财务部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280183" y="4454969"/>
            <a:ext cx="1438756" cy="50526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ln w="127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后勤部</a:t>
            </a:r>
          </a:p>
        </p:txBody>
      </p:sp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44D91997-5DB9-41EB-A89D-DDA092FE92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0" r="25410"/>
          <a:stretch>
            <a:fillRect/>
          </a:stretch>
        </p:blipFill>
        <p:spPr>
          <a:xfrm>
            <a:off x="1335189" y="1850879"/>
            <a:ext cx="1714500" cy="23241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占位符 13" descr="桌子上放着笔记本电脑前的男人&#10;&#10;描述已自动生成">
            <a:extLst>
              <a:ext uri="{FF2B5EF4-FFF2-40B4-BE49-F238E27FC236}">
                <a16:creationId xmlns:a16="http://schemas.microsoft.com/office/drawing/2014/main" id="{1E5B29B5-5F7D-4B47-A495-97B73E413D7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7" r="25387"/>
          <a:stretch>
            <a:fillRect/>
          </a:stretch>
        </p:blipFill>
        <p:spPr>
          <a:xfrm>
            <a:off x="3937563" y="1850879"/>
            <a:ext cx="1714500" cy="23241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占位符 15" descr="女人坐在电脑前&#10;&#10;描述已自动生成">
            <a:extLst>
              <a:ext uri="{FF2B5EF4-FFF2-40B4-BE49-F238E27FC236}">
                <a16:creationId xmlns:a16="http://schemas.microsoft.com/office/drawing/2014/main" id="{75B5BAB9-E8ED-4AA3-B1D5-BA81E1FA359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5" r="27475"/>
          <a:stretch>
            <a:fillRect/>
          </a:stretch>
        </p:blipFill>
        <p:spPr>
          <a:xfrm>
            <a:off x="6539937" y="1850879"/>
            <a:ext cx="1714500" cy="23241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占位符 17" descr="穿着西装笔挺的男子与小孩&#10;&#10;中度可信度描述已自动生成">
            <a:extLst>
              <a:ext uri="{FF2B5EF4-FFF2-40B4-BE49-F238E27FC236}">
                <a16:creationId xmlns:a16="http://schemas.microsoft.com/office/drawing/2014/main" id="{17BD785A-343E-4495-BFE3-44A1B80B2D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5" r="26455"/>
          <a:stretch>
            <a:fillRect/>
          </a:stretch>
        </p:blipFill>
        <p:spPr>
          <a:xfrm>
            <a:off x="9142311" y="1850879"/>
            <a:ext cx="1714500" cy="23241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42F52DC-E702-49E6-AC79-78A54B5FDA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97695" y="2654700"/>
            <a:ext cx="5462564" cy="212474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n w="127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在公司大家庭中，有无私奉献的职能同仁，有默默耕耘的生产能手，敢于创新的技术人才，兢兢业业的工程尖兵。他们没有豪言壮语，他们没有丰功伟绩，但他们用行动，告诉了我们什么是主人翁精神，任劳任怨，不计得失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397695" y="1931341"/>
            <a:ext cx="1673692" cy="440368"/>
            <a:chOff x="2716859" y="4966092"/>
            <a:chExt cx="1673692" cy="440368"/>
          </a:xfrm>
        </p:grpSpPr>
        <p:sp>
          <p:nvSpPr>
            <p:cNvPr id="9" name="圆角矩形 122"/>
            <p:cNvSpPr/>
            <p:nvPr/>
          </p:nvSpPr>
          <p:spPr>
            <a:xfrm>
              <a:off x="2716859" y="4966092"/>
              <a:ext cx="1673692" cy="4403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rgbClr val="E60A05"/>
                  </a:solidFill>
                  <a:effectLst/>
                  <a:latin typeface="Arial" panose="020B0604020202020204" pitchFamily="34" charset="0"/>
                  <a:ea typeface="思源黑体 CN Medium" panose="020B0600000000000000" pitchFamily="34" charset="-122"/>
                  <a:sym typeface="Arial" panose="020B0604020202020204" pitchFamily="34" charset="0"/>
                </a:rPr>
                <a:t>最佳</a:t>
              </a:r>
              <a:r>
                <a:rPr lang="zh-CN" altLang="en-US" sz="2000" b="1" dirty="0">
                  <a:solidFill>
                    <a:srgbClr val="E60A05"/>
                  </a:solidFill>
                  <a:latin typeface="Arial" panose="020B0604020202020204" pitchFamily="34" charset="0"/>
                  <a:ea typeface="思源黑体 CN Medium" panose="020B0600000000000000" pitchFamily="34" charset="-122"/>
                  <a:sym typeface="Arial" panose="020B0604020202020204" pitchFamily="34" charset="0"/>
                </a:rPr>
                <a:t>奉献</a:t>
              </a:r>
              <a:endParaRPr lang="zh-CN" altLang="en-US" sz="2000" b="1" dirty="0">
                <a:solidFill>
                  <a:srgbClr val="E60A05"/>
                </a:solidFill>
                <a:effectLst/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132"/>
            <p:cNvSpPr txBox="1"/>
            <p:nvPr/>
          </p:nvSpPr>
          <p:spPr>
            <a:xfrm>
              <a:off x="2716859" y="4972370"/>
              <a:ext cx="1673691" cy="400110"/>
            </a:xfrm>
            <a:prstGeom prst="rect">
              <a:avLst/>
            </a:prstGeom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400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63500" dist="38100" dir="8100000" algn="tr" rotWithShape="0">
                      <a:prstClr val="black">
                        <a:alpha val="30000"/>
                      </a:prstClr>
                    </a:outerShdw>
                  </a:effectLst>
                  <a:latin typeface="华康俪金黑W8(P)" panose="020B0800000000000000" pitchFamily="34" charset="-122"/>
                  <a:ea typeface="华康俪金黑W8(P)" panose="020B0800000000000000" pitchFamily="34" charset="-122"/>
                </a:defRPr>
              </a:lvl1pPr>
            </a:lstStyle>
            <a:p>
              <a:pPr algn="ctr"/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6029" y="246267"/>
            <a:ext cx="6515814" cy="651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87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51E8046-4CDD-4EBD-AF57-C578A5E80D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235237" y="4496372"/>
            <a:ext cx="113204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b="1" dirty="0">
                <a:ln w="127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设计部</a:t>
            </a:r>
            <a:endParaRPr lang="en-US" altLang="zh-CN" sz="2400" b="1" dirty="0">
              <a:ln w="12700">
                <a:noFill/>
              </a:ln>
              <a:solidFill>
                <a:schemeClr val="bg1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29980" y="4496372"/>
            <a:ext cx="113204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b="1" dirty="0">
                <a:ln w="127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财务部</a:t>
            </a:r>
            <a:endParaRPr lang="en-US" altLang="zh-CN" sz="2400" b="1" dirty="0">
              <a:ln w="12700">
                <a:noFill/>
              </a:ln>
              <a:solidFill>
                <a:schemeClr val="bg1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824723" y="4496372"/>
            <a:ext cx="113204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b="1" dirty="0">
                <a:ln w="127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销售部</a:t>
            </a:r>
            <a:endParaRPr lang="en-US" altLang="zh-CN" sz="2400" b="1" dirty="0">
              <a:ln w="12700">
                <a:noFill/>
              </a:ln>
              <a:solidFill>
                <a:schemeClr val="bg1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占位符 9" descr="人拿着笔记本电脑的桌子旁&#10;&#10;中度可信度描述已自动生成">
            <a:extLst>
              <a:ext uri="{FF2B5EF4-FFF2-40B4-BE49-F238E27FC236}">
                <a16:creationId xmlns:a16="http://schemas.microsoft.com/office/drawing/2014/main" id="{B4F8244F-0B60-479D-8D15-D573408363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1582057" y="1682871"/>
            <a:ext cx="2438400" cy="2438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占位符 11" descr="桌子上放着笔记本电脑前的人&#10;&#10;中度可信度描述已自动生成">
            <a:extLst>
              <a:ext uri="{FF2B5EF4-FFF2-40B4-BE49-F238E27FC236}">
                <a16:creationId xmlns:a16="http://schemas.microsoft.com/office/drawing/2014/main" id="{8B1EB5BB-B8B5-453E-995A-0E17A08EEC6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1" r="14721"/>
          <a:stretch>
            <a:fillRect/>
          </a:stretch>
        </p:blipFill>
        <p:spPr>
          <a:xfrm>
            <a:off x="4876800" y="1682871"/>
            <a:ext cx="2438400" cy="2438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占位符 13" descr="桌子上放着笔记本电脑的人&#10;&#10;低可信度描述已自动生成">
            <a:extLst>
              <a:ext uri="{FF2B5EF4-FFF2-40B4-BE49-F238E27FC236}">
                <a16:creationId xmlns:a16="http://schemas.microsoft.com/office/drawing/2014/main" id="{FD137A16-38DE-457D-A724-4E52D5AD69F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8171543" y="1682871"/>
            <a:ext cx="2438400" cy="2438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图片 163" descr="图片包含 游戏机&#10;&#10;描述已自动生成">
            <a:extLst>
              <a:ext uri="{FF2B5EF4-FFF2-40B4-BE49-F238E27FC236}">
                <a16:creationId xmlns:a16="http://schemas.microsoft.com/office/drawing/2014/main" id="{DAA86BEB-82F7-433B-86E8-31D4F9DB7B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6" name="文本框 165">
            <a:extLst>
              <a:ext uri="{FF2B5EF4-FFF2-40B4-BE49-F238E27FC236}">
                <a16:creationId xmlns:a16="http://schemas.microsoft.com/office/drawing/2014/main" id="{8B8BB53F-6F13-4D7C-9C52-08C9F113254A}"/>
              </a:ext>
            </a:extLst>
          </p:cNvPr>
          <p:cNvSpPr txBox="1"/>
          <p:nvPr/>
        </p:nvSpPr>
        <p:spPr>
          <a:xfrm>
            <a:off x="2293542" y="2189967"/>
            <a:ext cx="7604916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chilly" dir="t"/>
            </a:scene3d>
            <a:sp3d prstMaterial="matte">
              <a:extrusionClr>
                <a:srgbClr val="FEEC92"/>
              </a:extrusionClr>
              <a:contourClr>
                <a:srgbClr val="FEEC92"/>
              </a:contourClr>
            </a:sp3d>
          </a:bodyPr>
          <a:lstStyle/>
          <a:p>
            <a:pPr algn="ctr"/>
            <a:r>
              <a:rPr lang="en-US" altLang="zh-CN" sz="7200" dirty="0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— </a:t>
            </a:r>
            <a:r>
              <a:rPr lang="zh-CN" altLang="en-US" sz="7200" dirty="0">
                <a:ln w="3175">
                  <a:noFill/>
                </a:ln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节日盛宴 </a:t>
            </a:r>
            <a:r>
              <a:rPr lang="en-US" altLang="zh-CN" sz="7200" dirty="0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—</a:t>
            </a: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4D0B0594-24FB-486E-B790-4FE5D8350949}"/>
              </a:ext>
            </a:extLst>
          </p:cNvPr>
          <p:cNvSpPr txBox="1"/>
          <p:nvPr/>
        </p:nvSpPr>
        <p:spPr>
          <a:xfrm>
            <a:off x="4042381" y="1309502"/>
            <a:ext cx="4107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</a:rPr>
              <a:t>公司年中盛典晚会</a:t>
            </a:r>
          </a:p>
        </p:txBody>
      </p: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A1FDE640-201A-4CBC-ADED-FA1380033605}"/>
              </a:ext>
            </a:extLst>
          </p:cNvPr>
          <p:cNvGrpSpPr/>
          <p:nvPr/>
        </p:nvGrpSpPr>
        <p:grpSpPr>
          <a:xfrm>
            <a:off x="3569978" y="3836665"/>
            <a:ext cx="5052044" cy="362708"/>
            <a:chOff x="3405908" y="4346246"/>
            <a:chExt cx="5052044" cy="362708"/>
          </a:xfrm>
        </p:grpSpPr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0C0CA884-328E-4CCE-9971-B9D2D9870B3B}"/>
                </a:ext>
              </a:extLst>
            </p:cNvPr>
            <p:cNvGrpSpPr/>
            <p:nvPr/>
          </p:nvGrpSpPr>
          <p:grpSpPr>
            <a:xfrm>
              <a:off x="3405908" y="4346246"/>
              <a:ext cx="1383063" cy="362708"/>
              <a:chOff x="3405908" y="4346566"/>
              <a:chExt cx="1383063" cy="362708"/>
            </a:xfrm>
          </p:grpSpPr>
          <p:sp>
            <p:nvSpPr>
              <p:cNvPr id="178" name="椭圆 177">
                <a:extLst>
                  <a:ext uri="{FF2B5EF4-FFF2-40B4-BE49-F238E27FC236}">
                    <a16:creationId xmlns:a16="http://schemas.microsoft.com/office/drawing/2014/main" id="{A93A6EDB-F2F7-4652-B18D-84CCE4C01775}"/>
                  </a:ext>
                </a:extLst>
              </p:cNvPr>
              <p:cNvSpPr/>
              <p:nvPr/>
            </p:nvSpPr>
            <p:spPr>
              <a:xfrm>
                <a:off x="3405908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新</a:t>
                </a:r>
              </a:p>
            </p:txBody>
          </p:sp>
          <p:sp>
            <p:nvSpPr>
              <p:cNvPr id="179" name="椭圆 178">
                <a:extLst>
                  <a:ext uri="{FF2B5EF4-FFF2-40B4-BE49-F238E27FC236}">
                    <a16:creationId xmlns:a16="http://schemas.microsoft.com/office/drawing/2014/main" id="{39E95CF4-4790-44D1-BE29-278925A7D7EA}"/>
                  </a:ext>
                </a:extLst>
              </p:cNvPr>
              <p:cNvSpPr/>
              <p:nvPr/>
            </p:nvSpPr>
            <p:spPr>
              <a:xfrm>
                <a:off x="3916085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起</a:t>
                </a:r>
              </a:p>
            </p:txBody>
          </p:sp>
          <p:sp>
            <p:nvSpPr>
              <p:cNvPr id="180" name="椭圆 179">
                <a:extLst>
                  <a:ext uri="{FF2B5EF4-FFF2-40B4-BE49-F238E27FC236}">
                    <a16:creationId xmlns:a16="http://schemas.microsoft.com/office/drawing/2014/main" id="{37F56975-3956-4987-9A95-1C0C63C9A185}"/>
                  </a:ext>
                </a:extLst>
              </p:cNvPr>
              <p:cNvSpPr/>
              <p:nvPr/>
            </p:nvSpPr>
            <p:spPr>
              <a:xfrm>
                <a:off x="4426263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点</a:t>
                </a:r>
              </a:p>
            </p:txBody>
          </p:sp>
        </p:grpSp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927899E2-55DC-438F-88E2-C6F464CF95A4}"/>
                </a:ext>
              </a:extLst>
            </p:cNvPr>
            <p:cNvGrpSpPr/>
            <p:nvPr/>
          </p:nvGrpSpPr>
          <p:grpSpPr>
            <a:xfrm>
              <a:off x="5240399" y="4346246"/>
              <a:ext cx="1383063" cy="362708"/>
              <a:chOff x="3405908" y="4346566"/>
              <a:chExt cx="1383063" cy="362708"/>
            </a:xfrm>
          </p:grpSpPr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FCD5D606-8037-4A23-9AAA-7AEEB5B2646F}"/>
                  </a:ext>
                </a:extLst>
              </p:cNvPr>
              <p:cNvSpPr/>
              <p:nvPr/>
            </p:nvSpPr>
            <p:spPr>
              <a:xfrm>
                <a:off x="3405908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新</a:t>
                </a:r>
              </a:p>
            </p:txBody>
          </p:sp>
          <p:sp>
            <p:nvSpPr>
              <p:cNvPr id="176" name="椭圆 175">
                <a:extLst>
                  <a:ext uri="{FF2B5EF4-FFF2-40B4-BE49-F238E27FC236}">
                    <a16:creationId xmlns:a16="http://schemas.microsoft.com/office/drawing/2014/main" id="{D142A3F7-1CCA-4717-B0D8-C752AD828141}"/>
                  </a:ext>
                </a:extLst>
              </p:cNvPr>
              <p:cNvSpPr/>
              <p:nvPr/>
            </p:nvSpPr>
            <p:spPr>
              <a:xfrm>
                <a:off x="3916085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征</a:t>
                </a:r>
              </a:p>
            </p:txBody>
          </p:sp>
          <p:sp>
            <p:nvSpPr>
              <p:cNvPr id="177" name="椭圆 176">
                <a:extLst>
                  <a:ext uri="{FF2B5EF4-FFF2-40B4-BE49-F238E27FC236}">
                    <a16:creationId xmlns:a16="http://schemas.microsoft.com/office/drawing/2014/main" id="{A0E69C5D-2525-4679-AA11-C6296607FE7B}"/>
                  </a:ext>
                </a:extLst>
              </p:cNvPr>
              <p:cNvSpPr/>
              <p:nvPr/>
            </p:nvSpPr>
            <p:spPr>
              <a:xfrm>
                <a:off x="4426263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程</a:t>
                </a:r>
              </a:p>
            </p:txBody>
          </p:sp>
        </p:grpSp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2E12210B-C357-41AE-973D-0F0E6A741339}"/>
                </a:ext>
              </a:extLst>
            </p:cNvPr>
            <p:cNvGrpSpPr/>
            <p:nvPr/>
          </p:nvGrpSpPr>
          <p:grpSpPr>
            <a:xfrm>
              <a:off x="7074889" y="4346246"/>
              <a:ext cx="1383063" cy="362708"/>
              <a:chOff x="3405908" y="4346566"/>
              <a:chExt cx="1383063" cy="362708"/>
            </a:xfrm>
          </p:grpSpPr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50C2AD1A-00E6-459D-AF07-43725634C9A3}"/>
                  </a:ext>
                </a:extLst>
              </p:cNvPr>
              <p:cNvSpPr/>
              <p:nvPr/>
            </p:nvSpPr>
            <p:spPr>
              <a:xfrm>
                <a:off x="3405908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新</a:t>
                </a: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C6FCB86E-9827-4B79-A6CE-D1A0577DF977}"/>
                  </a:ext>
                </a:extLst>
              </p:cNvPr>
              <p:cNvSpPr/>
              <p:nvPr/>
            </p:nvSpPr>
            <p:spPr>
              <a:xfrm>
                <a:off x="3916085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未</a:t>
                </a:r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8E300E28-D0E9-4532-A96B-7FD6EB60CF2B}"/>
                  </a:ext>
                </a:extLst>
              </p:cNvPr>
              <p:cNvSpPr/>
              <p:nvPr/>
            </p:nvSpPr>
            <p:spPr>
              <a:xfrm>
                <a:off x="4426263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来</a:t>
                </a:r>
              </a:p>
            </p:txBody>
          </p:sp>
        </p:grpSp>
      </p:grpSp>
      <p:sp>
        <p:nvSpPr>
          <p:cNvPr id="181" name="文本框 180">
            <a:extLst>
              <a:ext uri="{FF2B5EF4-FFF2-40B4-BE49-F238E27FC236}">
                <a16:creationId xmlns:a16="http://schemas.microsoft.com/office/drawing/2014/main" id="{21D5CBC1-AF5C-419C-A3F8-0E54BD661C6F}"/>
              </a:ext>
            </a:extLst>
          </p:cNvPr>
          <p:cNvSpPr txBox="1"/>
          <p:nvPr/>
        </p:nvSpPr>
        <p:spPr>
          <a:xfrm>
            <a:off x="4252774" y="4351006"/>
            <a:ext cx="3686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</a:rPr>
              <a:t>携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手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共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进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再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创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辉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煌</a:t>
            </a:r>
          </a:p>
        </p:txBody>
      </p:sp>
    </p:spTree>
    <p:extLst>
      <p:ext uri="{BB962C8B-B14F-4D97-AF65-F5344CB8AC3E}">
        <p14:creationId xmlns:p14="http://schemas.microsoft.com/office/powerpoint/2010/main" val="3718406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5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  <p:bldP spid="167" grpId="0"/>
      <p:bldP spid="18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3405C76-51B4-4C8F-8C43-CA1B71C51D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3217F65-267E-4B24-A682-A5A27AE4A3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077"/>
          <a:stretch/>
        </p:blipFill>
        <p:spPr>
          <a:xfrm>
            <a:off x="1261403" y="609146"/>
            <a:ext cx="7952936" cy="5442758"/>
          </a:xfrm>
          <a:prstGeom prst="rect">
            <a:avLst/>
          </a:prstGeom>
        </p:spPr>
      </p:pic>
      <p:pic>
        <p:nvPicPr>
          <p:cNvPr id="8" name="图片 7" descr="箭头&#10;&#10;描述已自动生成">
            <a:extLst>
              <a:ext uri="{FF2B5EF4-FFF2-40B4-BE49-F238E27FC236}">
                <a16:creationId xmlns:a16="http://schemas.microsoft.com/office/drawing/2014/main" id="{EA017E7B-2E78-4F9D-B059-EBD9B0519EE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24" r="5965" b="74019"/>
          <a:stretch/>
        </p:blipFill>
        <p:spPr>
          <a:xfrm rot="5400000" flipH="1" flipV="1">
            <a:off x="7860990" y="1510484"/>
            <a:ext cx="2222696" cy="1781801"/>
          </a:xfrm>
          <a:prstGeom prst="rect">
            <a:avLst/>
          </a:prstGeom>
        </p:spPr>
      </p:pic>
      <p:sp>
        <p:nvSpPr>
          <p:cNvPr id="559" name="文本框 558"/>
          <p:cNvSpPr txBox="1"/>
          <p:nvPr/>
        </p:nvSpPr>
        <p:spPr>
          <a:xfrm>
            <a:off x="4736830" y="4802769"/>
            <a:ext cx="447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lnSpc>
                <a:spcPct val="120000"/>
              </a:lnSpc>
              <a:defRPr sz="2400" b="0">
                <a:gradFill>
                  <a:gsLst>
                    <a:gs pos="0">
                      <a:srgbClr val="FFEDA1">
                        <a:lumMod val="96000"/>
                        <a:lumOff val="4000"/>
                      </a:srgbClr>
                    </a:gs>
                    <a:gs pos="100000">
                      <a:srgbClr val="7B593B">
                        <a:lumMod val="98000"/>
                      </a:srgbClr>
                    </a:gs>
                    <a:gs pos="83000">
                      <a:srgbClr val="FFCB4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表演人员：销售部、营业部、行政部</a:t>
            </a:r>
          </a:p>
        </p:txBody>
      </p:sp>
      <p:sp>
        <p:nvSpPr>
          <p:cNvPr id="561" name="文本框 560"/>
          <p:cNvSpPr txBox="1"/>
          <p:nvPr/>
        </p:nvSpPr>
        <p:spPr>
          <a:xfrm>
            <a:off x="4736830" y="3730099"/>
            <a:ext cx="4357481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chilly" dir="t"/>
            </a:scene3d>
            <a:sp3d prstMaterial="matte">
              <a:extrusionClr>
                <a:srgbClr val="FEEC92"/>
              </a:extrusionClr>
              <a:contourClr>
                <a:srgbClr val="FEEC92"/>
              </a:contourClr>
            </a:sp3d>
          </a:bodyPr>
          <a:lstStyle/>
          <a:p>
            <a:r>
              <a:rPr lang="zh-CN" altLang="en-US" sz="60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思源黑体 CN Medium" panose="020B0600000000000000" pitchFamily="34" charset="-122"/>
                <a:cs typeface="经典综艺体简" panose="02010609000101010101" pitchFamily="49" charset="-122"/>
                <a:sym typeface="Arial" panose="020B0604020202020204" pitchFamily="34" charset="0"/>
              </a:rPr>
              <a:t>明天会更好</a:t>
            </a:r>
          </a:p>
        </p:txBody>
      </p:sp>
    </p:spTree>
    <p:extLst>
      <p:ext uri="{BB962C8B-B14F-4D97-AF65-F5344CB8AC3E}">
        <p14:creationId xmlns:p14="http://schemas.microsoft.com/office/powerpoint/2010/main" val="3649772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" grpId="0"/>
      <p:bldP spid="56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3405C76-51B4-4C8F-8C43-CA1B71C51D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3217F65-267E-4B24-A682-A5A27AE4A3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077"/>
          <a:stretch/>
        </p:blipFill>
        <p:spPr>
          <a:xfrm>
            <a:off x="1261403" y="609146"/>
            <a:ext cx="7952936" cy="5442758"/>
          </a:xfrm>
          <a:prstGeom prst="rect">
            <a:avLst/>
          </a:prstGeom>
        </p:spPr>
      </p:pic>
      <p:pic>
        <p:nvPicPr>
          <p:cNvPr id="8" name="图片 7" descr="箭头&#10;&#10;描述已自动生成">
            <a:extLst>
              <a:ext uri="{FF2B5EF4-FFF2-40B4-BE49-F238E27FC236}">
                <a16:creationId xmlns:a16="http://schemas.microsoft.com/office/drawing/2014/main" id="{EA017E7B-2E78-4F9D-B059-EBD9B0519EE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24" r="5965" b="74019"/>
          <a:stretch/>
        </p:blipFill>
        <p:spPr>
          <a:xfrm rot="5400000" flipH="1" flipV="1">
            <a:off x="7860990" y="1510484"/>
            <a:ext cx="2222696" cy="1781801"/>
          </a:xfrm>
          <a:prstGeom prst="rect">
            <a:avLst/>
          </a:prstGeom>
        </p:spPr>
      </p:pic>
      <p:sp>
        <p:nvSpPr>
          <p:cNvPr id="559" name="文本框 558"/>
          <p:cNvSpPr txBox="1"/>
          <p:nvPr/>
        </p:nvSpPr>
        <p:spPr>
          <a:xfrm>
            <a:off x="4736830" y="4802769"/>
            <a:ext cx="447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lnSpc>
                <a:spcPct val="120000"/>
              </a:lnSpc>
              <a:defRPr sz="2400" b="0">
                <a:gradFill>
                  <a:gsLst>
                    <a:gs pos="0">
                      <a:srgbClr val="FFEDA1">
                        <a:lumMod val="96000"/>
                        <a:lumOff val="4000"/>
                      </a:srgbClr>
                    </a:gs>
                    <a:gs pos="100000">
                      <a:srgbClr val="7B593B">
                        <a:lumMod val="98000"/>
                      </a:srgbClr>
                    </a:gs>
                    <a:gs pos="83000">
                      <a:srgbClr val="FFCB4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表演人员：销售部、营业部、行政部</a:t>
            </a:r>
          </a:p>
        </p:txBody>
      </p:sp>
      <p:sp>
        <p:nvSpPr>
          <p:cNvPr id="561" name="文本框 560"/>
          <p:cNvSpPr txBox="1"/>
          <p:nvPr/>
        </p:nvSpPr>
        <p:spPr>
          <a:xfrm>
            <a:off x="4736830" y="3730099"/>
            <a:ext cx="4357481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chilly" dir="t"/>
            </a:scene3d>
            <a:sp3d prstMaterial="matte">
              <a:extrusionClr>
                <a:srgbClr val="FEEC92"/>
              </a:extrusionClr>
              <a:contourClr>
                <a:srgbClr val="FEEC92"/>
              </a:contourClr>
            </a:sp3d>
          </a:bodyPr>
          <a:lstStyle/>
          <a:p>
            <a:r>
              <a:rPr lang="zh-CN" altLang="en-US" sz="60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思源黑体 CN Medium" panose="020B0600000000000000" pitchFamily="34" charset="-122"/>
                <a:cs typeface="经典综艺体简" panose="02010609000101010101" pitchFamily="49" charset="-122"/>
                <a:sym typeface="Arial" panose="020B0604020202020204" pitchFamily="34" charset="0"/>
              </a:rPr>
              <a:t>光辉岁月</a:t>
            </a:r>
          </a:p>
        </p:txBody>
      </p:sp>
    </p:spTree>
    <p:extLst>
      <p:ext uri="{BB962C8B-B14F-4D97-AF65-F5344CB8AC3E}">
        <p14:creationId xmlns:p14="http://schemas.microsoft.com/office/powerpoint/2010/main" val="4290108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" grpId="0"/>
      <p:bldP spid="56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3405C76-51B4-4C8F-8C43-CA1B71C51D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3217F65-267E-4B24-A682-A5A27AE4A3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077"/>
          <a:stretch/>
        </p:blipFill>
        <p:spPr>
          <a:xfrm>
            <a:off x="1261403" y="609146"/>
            <a:ext cx="7952936" cy="5442758"/>
          </a:xfrm>
          <a:prstGeom prst="rect">
            <a:avLst/>
          </a:prstGeom>
        </p:spPr>
      </p:pic>
      <p:pic>
        <p:nvPicPr>
          <p:cNvPr id="8" name="图片 7" descr="箭头&#10;&#10;描述已自动生成">
            <a:extLst>
              <a:ext uri="{FF2B5EF4-FFF2-40B4-BE49-F238E27FC236}">
                <a16:creationId xmlns:a16="http://schemas.microsoft.com/office/drawing/2014/main" id="{EA017E7B-2E78-4F9D-B059-EBD9B0519EE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24" r="5965" b="74019"/>
          <a:stretch/>
        </p:blipFill>
        <p:spPr>
          <a:xfrm rot="5400000" flipH="1" flipV="1">
            <a:off x="7860990" y="1510484"/>
            <a:ext cx="2222696" cy="1781801"/>
          </a:xfrm>
          <a:prstGeom prst="rect">
            <a:avLst/>
          </a:prstGeom>
        </p:spPr>
      </p:pic>
      <p:sp>
        <p:nvSpPr>
          <p:cNvPr id="559" name="文本框 558"/>
          <p:cNvSpPr txBox="1"/>
          <p:nvPr/>
        </p:nvSpPr>
        <p:spPr>
          <a:xfrm>
            <a:off x="4736830" y="4802769"/>
            <a:ext cx="447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lnSpc>
                <a:spcPct val="120000"/>
              </a:lnSpc>
              <a:defRPr sz="2400" b="0">
                <a:gradFill>
                  <a:gsLst>
                    <a:gs pos="0">
                      <a:srgbClr val="FFEDA1">
                        <a:lumMod val="96000"/>
                        <a:lumOff val="4000"/>
                      </a:srgbClr>
                    </a:gs>
                    <a:gs pos="100000">
                      <a:srgbClr val="7B593B">
                        <a:lumMod val="98000"/>
                      </a:srgbClr>
                    </a:gs>
                    <a:gs pos="83000">
                      <a:srgbClr val="FFCB4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表演人员：销售部、营业部、行政部</a:t>
            </a:r>
          </a:p>
        </p:txBody>
      </p:sp>
      <p:sp>
        <p:nvSpPr>
          <p:cNvPr id="561" name="文本框 560"/>
          <p:cNvSpPr txBox="1"/>
          <p:nvPr/>
        </p:nvSpPr>
        <p:spPr>
          <a:xfrm>
            <a:off x="4736830" y="3730099"/>
            <a:ext cx="4357481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chilly" dir="t"/>
            </a:scene3d>
            <a:sp3d prstMaterial="matte">
              <a:extrusionClr>
                <a:srgbClr val="FEEC92"/>
              </a:extrusionClr>
              <a:contourClr>
                <a:srgbClr val="FEEC92"/>
              </a:contourClr>
            </a:sp3d>
          </a:bodyPr>
          <a:lstStyle/>
          <a:p>
            <a:r>
              <a:rPr lang="zh-CN" altLang="en-US" sz="60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思源黑体 CN Medium" panose="020B0600000000000000" pitchFamily="34" charset="-122"/>
                <a:cs typeface="经典综艺体简" panose="02010609000101010101" pitchFamily="49" charset="-122"/>
                <a:sym typeface="Arial" panose="020B0604020202020204" pitchFamily="34" charset="0"/>
              </a:rPr>
              <a:t>海阔天空</a:t>
            </a:r>
          </a:p>
        </p:txBody>
      </p:sp>
    </p:spTree>
    <p:extLst>
      <p:ext uri="{BB962C8B-B14F-4D97-AF65-F5344CB8AC3E}">
        <p14:creationId xmlns:p14="http://schemas.microsoft.com/office/powerpoint/2010/main" val="3476449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" grpId="0"/>
      <p:bldP spid="5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75F43014-C141-4EF1-B7A0-BA4B2FE412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2627" y="2349305"/>
            <a:ext cx="6766746" cy="676674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564833" y="1397693"/>
            <a:ext cx="5062334" cy="14452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chilly" dir="t"/>
            </a:scene3d>
            <a:sp3d prstMaterial="matte">
              <a:extrusionClr>
                <a:srgbClr val="FEEC92"/>
              </a:extrusionClr>
              <a:contourClr>
                <a:srgbClr val="FEEC92"/>
              </a:contourClr>
            </a:sp3d>
          </a:bodyPr>
          <a:lstStyle/>
          <a:p>
            <a:pPr algn="dist"/>
            <a:r>
              <a:rPr lang="zh-CN" altLang="en-US" sz="8800" b="1" dirty="0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经典综艺体简" panose="02010609000101010101" pitchFamily="49" charset="-122"/>
                <a:sym typeface="Arial" panose="020B0604020202020204" pitchFamily="34" charset="0"/>
              </a:rPr>
              <a:t>领导致辞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图片 128">
            <a:extLst>
              <a:ext uri="{FF2B5EF4-FFF2-40B4-BE49-F238E27FC236}">
                <a16:creationId xmlns:a16="http://schemas.microsoft.com/office/drawing/2014/main" id="{FEA82C48-EACE-440B-BCCE-85ADF47FAD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8" name="图片 127" descr="图片包含 图标&#10;&#10;描述已自动生成">
            <a:extLst>
              <a:ext uri="{FF2B5EF4-FFF2-40B4-BE49-F238E27FC236}">
                <a16:creationId xmlns:a16="http://schemas.microsoft.com/office/drawing/2014/main" id="{FA6A3E87-0142-462D-ACBB-2AB3F941E8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855" y="1073712"/>
            <a:ext cx="3451274" cy="4457358"/>
          </a:xfrm>
          <a:prstGeom prst="rect">
            <a:avLst/>
          </a:prstGeom>
        </p:spPr>
      </p:pic>
      <p:sp>
        <p:nvSpPr>
          <p:cNvPr id="122" name="文本框 132"/>
          <p:cNvSpPr txBox="1"/>
          <p:nvPr/>
        </p:nvSpPr>
        <p:spPr>
          <a:xfrm>
            <a:off x="3105244" y="4964651"/>
            <a:ext cx="1198496" cy="338554"/>
          </a:xfrm>
          <a:prstGeom prst="rect">
            <a:avLst/>
          </a:prstGeom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4000">
                <a:ln w="19050">
                  <a:noFill/>
                </a:ln>
                <a:solidFill>
                  <a:schemeClr val="bg1"/>
                </a:solidFill>
                <a:effectLst>
                  <a:outerShdw blurRad="63500" dist="38100" dir="8100000" algn="tr" rotWithShape="0">
                    <a:prstClr val="black">
                      <a:alpha val="30000"/>
                    </a:prst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defRPr>
            </a:lvl1pPr>
          </a:lstStyle>
          <a:p>
            <a:r>
              <a:rPr lang="zh-CN" altLang="en-US" sz="1600" b="1" dirty="0">
                <a:effectLst/>
                <a:latin typeface="Arial" panose="020B0604020202020204" pitchFamily="34" charset="0"/>
                <a:ea typeface="思源黑体 CN Medium" panose="020B06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启动 </a:t>
            </a:r>
            <a:r>
              <a:rPr lang="en-US" altLang="zh-CN" sz="1600" b="1" dirty="0">
                <a:effectLst/>
                <a:latin typeface="Arial" panose="020B0604020202020204" pitchFamily="34" charset="0"/>
                <a:ea typeface="思源黑体 CN Medium" panose="020B06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| </a:t>
            </a:r>
            <a:r>
              <a:rPr lang="zh-CN" altLang="en-US" sz="1600" b="1" dirty="0">
                <a:effectLst/>
                <a:latin typeface="Arial" panose="020B0604020202020204" pitchFamily="34" charset="0"/>
                <a:ea typeface="思源黑体 CN Medium" panose="020B06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停止</a:t>
            </a:r>
          </a:p>
        </p:txBody>
      </p:sp>
      <p:sp>
        <p:nvSpPr>
          <p:cNvPr id="123" name="TextBox 20"/>
          <p:cNvSpPr txBox="1"/>
          <p:nvPr/>
        </p:nvSpPr>
        <p:spPr>
          <a:xfrm>
            <a:off x="6334545" y="2301511"/>
            <a:ext cx="3623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800" b="1">
                <a:gradFill>
                  <a:gsLst>
                    <a:gs pos="0">
                      <a:srgbClr val="FFEDA1">
                        <a:lumMod val="96000"/>
                        <a:lumOff val="4000"/>
                      </a:srgbClr>
                    </a:gs>
                    <a:gs pos="100000">
                      <a:srgbClr val="7B593B">
                        <a:lumMod val="98000"/>
                      </a:srgbClr>
                    </a:gs>
                    <a:gs pos="83000">
                      <a:srgbClr val="FFCB4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一等奖：豪华别墅</a:t>
            </a:r>
          </a:p>
        </p:txBody>
      </p:sp>
      <p:sp>
        <p:nvSpPr>
          <p:cNvPr id="124" name="TextBox 20"/>
          <p:cNvSpPr txBox="1"/>
          <p:nvPr/>
        </p:nvSpPr>
        <p:spPr>
          <a:xfrm>
            <a:off x="6334545" y="3308792"/>
            <a:ext cx="362333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800" b="1">
                <a:gradFill>
                  <a:gsLst>
                    <a:gs pos="0">
                      <a:srgbClr val="FFEDA1">
                        <a:lumMod val="96000"/>
                        <a:lumOff val="4000"/>
                      </a:srgbClr>
                    </a:gs>
                    <a:gs pos="100000">
                      <a:srgbClr val="7B593B">
                        <a:lumMod val="98000"/>
                      </a:srgbClr>
                    </a:gs>
                    <a:gs pos="83000">
                      <a:srgbClr val="FFCB4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二等奖：豪华轿车</a:t>
            </a:r>
          </a:p>
        </p:txBody>
      </p:sp>
      <p:sp>
        <p:nvSpPr>
          <p:cNvPr id="125" name="TextBox 20"/>
          <p:cNvSpPr txBox="1"/>
          <p:nvPr/>
        </p:nvSpPr>
        <p:spPr>
          <a:xfrm>
            <a:off x="6334545" y="4316072"/>
            <a:ext cx="358858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800" b="1">
                <a:gradFill>
                  <a:gsLst>
                    <a:gs pos="0">
                      <a:srgbClr val="FFEDA1">
                        <a:lumMod val="96000"/>
                        <a:lumOff val="4000"/>
                      </a:srgbClr>
                    </a:gs>
                    <a:gs pos="100000">
                      <a:srgbClr val="7B593B">
                        <a:lumMod val="98000"/>
                      </a:srgbClr>
                    </a:gs>
                    <a:gs pos="83000">
                      <a:srgbClr val="FFCB4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三等奖：出国旅游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4" grpId="0"/>
      <p:bldP spid="1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图片 163" descr="图片包含 游戏机&#10;&#10;描述已自动生成">
            <a:extLst>
              <a:ext uri="{FF2B5EF4-FFF2-40B4-BE49-F238E27FC236}">
                <a16:creationId xmlns:a16="http://schemas.microsoft.com/office/drawing/2014/main" id="{DAA86BEB-82F7-433B-86E8-31D4F9DB7B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6" name="文本框 165">
            <a:extLst>
              <a:ext uri="{FF2B5EF4-FFF2-40B4-BE49-F238E27FC236}">
                <a16:creationId xmlns:a16="http://schemas.microsoft.com/office/drawing/2014/main" id="{8B8BB53F-6F13-4D7C-9C52-08C9F113254A}"/>
              </a:ext>
            </a:extLst>
          </p:cNvPr>
          <p:cNvSpPr txBox="1"/>
          <p:nvPr/>
        </p:nvSpPr>
        <p:spPr>
          <a:xfrm>
            <a:off x="2293542" y="2189967"/>
            <a:ext cx="7604916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chilly" dir="t"/>
            </a:scene3d>
            <a:sp3d prstMaterial="matte">
              <a:extrusionClr>
                <a:srgbClr val="FEEC92"/>
              </a:extrusionClr>
              <a:contourClr>
                <a:srgbClr val="FEEC92"/>
              </a:contourClr>
            </a:sp3d>
          </a:bodyPr>
          <a:lstStyle/>
          <a:p>
            <a:pPr algn="ctr"/>
            <a:r>
              <a:rPr lang="en-US" altLang="zh-CN" sz="7200" dirty="0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— </a:t>
            </a:r>
            <a:r>
              <a:rPr lang="zh-CN" altLang="en-US" sz="7200" dirty="0">
                <a:ln w="3175">
                  <a:noFill/>
                </a:ln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未来寄语 </a:t>
            </a:r>
            <a:r>
              <a:rPr lang="en-US" altLang="zh-CN" sz="7200" dirty="0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—</a:t>
            </a: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4D0B0594-24FB-486E-B790-4FE5D8350949}"/>
              </a:ext>
            </a:extLst>
          </p:cNvPr>
          <p:cNvSpPr txBox="1"/>
          <p:nvPr/>
        </p:nvSpPr>
        <p:spPr>
          <a:xfrm>
            <a:off x="4042381" y="1309502"/>
            <a:ext cx="4107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</a:rPr>
              <a:t>公司年中盛典晚会</a:t>
            </a:r>
          </a:p>
        </p:txBody>
      </p: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A1FDE640-201A-4CBC-ADED-FA1380033605}"/>
              </a:ext>
            </a:extLst>
          </p:cNvPr>
          <p:cNvGrpSpPr/>
          <p:nvPr/>
        </p:nvGrpSpPr>
        <p:grpSpPr>
          <a:xfrm>
            <a:off x="3569978" y="3836665"/>
            <a:ext cx="5052044" cy="362708"/>
            <a:chOff x="3405908" y="4346246"/>
            <a:chExt cx="5052044" cy="362708"/>
          </a:xfrm>
        </p:grpSpPr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0C0CA884-328E-4CCE-9971-B9D2D9870B3B}"/>
                </a:ext>
              </a:extLst>
            </p:cNvPr>
            <p:cNvGrpSpPr/>
            <p:nvPr/>
          </p:nvGrpSpPr>
          <p:grpSpPr>
            <a:xfrm>
              <a:off x="3405908" y="4346246"/>
              <a:ext cx="1383063" cy="362708"/>
              <a:chOff x="3405908" y="4346566"/>
              <a:chExt cx="1383063" cy="362708"/>
            </a:xfrm>
          </p:grpSpPr>
          <p:sp>
            <p:nvSpPr>
              <p:cNvPr id="178" name="椭圆 177">
                <a:extLst>
                  <a:ext uri="{FF2B5EF4-FFF2-40B4-BE49-F238E27FC236}">
                    <a16:creationId xmlns:a16="http://schemas.microsoft.com/office/drawing/2014/main" id="{A93A6EDB-F2F7-4652-B18D-84CCE4C01775}"/>
                  </a:ext>
                </a:extLst>
              </p:cNvPr>
              <p:cNvSpPr/>
              <p:nvPr/>
            </p:nvSpPr>
            <p:spPr>
              <a:xfrm>
                <a:off x="3405908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新</a:t>
                </a:r>
              </a:p>
            </p:txBody>
          </p:sp>
          <p:sp>
            <p:nvSpPr>
              <p:cNvPr id="179" name="椭圆 178">
                <a:extLst>
                  <a:ext uri="{FF2B5EF4-FFF2-40B4-BE49-F238E27FC236}">
                    <a16:creationId xmlns:a16="http://schemas.microsoft.com/office/drawing/2014/main" id="{39E95CF4-4790-44D1-BE29-278925A7D7EA}"/>
                  </a:ext>
                </a:extLst>
              </p:cNvPr>
              <p:cNvSpPr/>
              <p:nvPr/>
            </p:nvSpPr>
            <p:spPr>
              <a:xfrm>
                <a:off x="3916085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起</a:t>
                </a:r>
              </a:p>
            </p:txBody>
          </p:sp>
          <p:sp>
            <p:nvSpPr>
              <p:cNvPr id="180" name="椭圆 179">
                <a:extLst>
                  <a:ext uri="{FF2B5EF4-FFF2-40B4-BE49-F238E27FC236}">
                    <a16:creationId xmlns:a16="http://schemas.microsoft.com/office/drawing/2014/main" id="{37F56975-3956-4987-9A95-1C0C63C9A185}"/>
                  </a:ext>
                </a:extLst>
              </p:cNvPr>
              <p:cNvSpPr/>
              <p:nvPr/>
            </p:nvSpPr>
            <p:spPr>
              <a:xfrm>
                <a:off x="4426263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点</a:t>
                </a:r>
              </a:p>
            </p:txBody>
          </p:sp>
        </p:grpSp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927899E2-55DC-438F-88E2-C6F464CF95A4}"/>
                </a:ext>
              </a:extLst>
            </p:cNvPr>
            <p:cNvGrpSpPr/>
            <p:nvPr/>
          </p:nvGrpSpPr>
          <p:grpSpPr>
            <a:xfrm>
              <a:off x="5240399" y="4346246"/>
              <a:ext cx="1383063" cy="362708"/>
              <a:chOff x="3405908" y="4346566"/>
              <a:chExt cx="1383063" cy="362708"/>
            </a:xfrm>
          </p:grpSpPr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FCD5D606-8037-4A23-9AAA-7AEEB5B2646F}"/>
                  </a:ext>
                </a:extLst>
              </p:cNvPr>
              <p:cNvSpPr/>
              <p:nvPr/>
            </p:nvSpPr>
            <p:spPr>
              <a:xfrm>
                <a:off x="3405908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新</a:t>
                </a:r>
              </a:p>
            </p:txBody>
          </p:sp>
          <p:sp>
            <p:nvSpPr>
              <p:cNvPr id="176" name="椭圆 175">
                <a:extLst>
                  <a:ext uri="{FF2B5EF4-FFF2-40B4-BE49-F238E27FC236}">
                    <a16:creationId xmlns:a16="http://schemas.microsoft.com/office/drawing/2014/main" id="{D142A3F7-1CCA-4717-B0D8-C752AD828141}"/>
                  </a:ext>
                </a:extLst>
              </p:cNvPr>
              <p:cNvSpPr/>
              <p:nvPr/>
            </p:nvSpPr>
            <p:spPr>
              <a:xfrm>
                <a:off x="3916085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征</a:t>
                </a:r>
              </a:p>
            </p:txBody>
          </p:sp>
          <p:sp>
            <p:nvSpPr>
              <p:cNvPr id="177" name="椭圆 176">
                <a:extLst>
                  <a:ext uri="{FF2B5EF4-FFF2-40B4-BE49-F238E27FC236}">
                    <a16:creationId xmlns:a16="http://schemas.microsoft.com/office/drawing/2014/main" id="{A0E69C5D-2525-4679-AA11-C6296607FE7B}"/>
                  </a:ext>
                </a:extLst>
              </p:cNvPr>
              <p:cNvSpPr/>
              <p:nvPr/>
            </p:nvSpPr>
            <p:spPr>
              <a:xfrm>
                <a:off x="4426263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程</a:t>
                </a:r>
              </a:p>
            </p:txBody>
          </p:sp>
        </p:grpSp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2E12210B-C357-41AE-973D-0F0E6A741339}"/>
                </a:ext>
              </a:extLst>
            </p:cNvPr>
            <p:cNvGrpSpPr/>
            <p:nvPr/>
          </p:nvGrpSpPr>
          <p:grpSpPr>
            <a:xfrm>
              <a:off x="7074889" y="4346246"/>
              <a:ext cx="1383063" cy="362708"/>
              <a:chOff x="3405908" y="4346566"/>
              <a:chExt cx="1383063" cy="362708"/>
            </a:xfrm>
          </p:grpSpPr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50C2AD1A-00E6-459D-AF07-43725634C9A3}"/>
                  </a:ext>
                </a:extLst>
              </p:cNvPr>
              <p:cNvSpPr/>
              <p:nvPr/>
            </p:nvSpPr>
            <p:spPr>
              <a:xfrm>
                <a:off x="3405908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新</a:t>
                </a: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C6FCB86E-9827-4B79-A6CE-D1A0577DF977}"/>
                  </a:ext>
                </a:extLst>
              </p:cNvPr>
              <p:cNvSpPr/>
              <p:nvPr/>
            </p:nvSpPr>
            <p:spPr>
              <a:xfrm>
                <a:off x="3916085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未</a:t>
                </a:r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8E300E28-D0E9-4532-A96B-7FD6EB60CF2B}"/>
                  </a:ext>
                </a:extLst>
              </p:cNvPr>
              <p:cNvSpPr/>
              <p:nvPr/>
            </p:nvSpPr>
            <p:spPr>
              <a:xfrm>
                <a:off x="4426263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来</a:t>
                </a:r>
              </a:p>
            </p:txBody>
          </p:sp>
        </p:grpSp>
      </p:grpSp>
      <p:sp>
        <p:nvSpPr>
          <p:cNvPr id="181" name="文本框 180">
            <a:extLst>
              <a:ext uri="{FF2B5EF4-FFF2-40B4-BE49-F238E27FC236}">
                <a16:creationId xmlns:a16="http://schemas.microsoft.com/office/drawing/2014/main" id="{21D5CBC1-AF5C-419C-A3F8-0E54BD661C6F}"/>
              </a:ext>
            </a:extLst>
          </p:cNvPr>
          <p:cNvSpPr txBox="1"/>
          <p:nvPr/>
        </p:nvSpPr>
        <p:spPr>
          <a:xfrm>
            <a:off x="4252774" y="4351006"/>
            <a:ext cx="3686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</a:rPr>
              <a:t>携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手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共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进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再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创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辉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煌</a:t>
            </a:r>
          </a:p>
        </p:txBody>
      </p:sp>
    </p:spTree>
    <p:extLst>
      <p:ext uri="{BB962C8B-B14F-4D97-AF65-F5344CB8AC3E}">
        <p14:creationId xmlns:p14="http://schemas.microsoft.com/office/powerpoint/2010/main" val="2952294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5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  <p:bldP spid="167" grpId="0"/>
      <p:bldP spid="18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9C57013D-FC34-45EE-9C90-9903AB65DB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25552" y="1638210"/>
            <a:ext cx="4632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800" b="1">
                <a:gradFill>
                  <a:gsLst>
                    <a:gs pos="0">
                      <a:srgbClr val="FFEDA1">
                        <a:lumMod val="96000"/>
                        <a:lumOff val="4000"/>
                      </a:srgbClr>
                    </a:gs>
                    <a:gs pos="100000">
                      <a:srgbClr val="7B593B">
                        <a:lumMod val="98000"/>
                      </a:srgbClr>
                    </a:gs>
                    <a:gs pos="83000">
                      <a:srgbClr val="FFCB4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目标一：销售额再破亿大关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725552" y="2485052"/>
            <a:ext cx="4632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>
                <a:gradFill>
                  <a:gsLst>
                    <a:gs pos="0">
                      <a:srgbClr val="FFEDA1">
                        <a:lumMod val="96000"/>
                        <a:lumOff val="4000"/>
                      </a:srgbClr>
                    </a:gs>
                    <a:gs pos="100000">
                      <a:srgbClr val="7B593B">
                        <a:lumMod val="98000"/>
                      </a:srgbClr>
                    </a:gs>
                    <a:gs pos="83000">
                      <a:srgbClr val="FFCB4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目标二：市场份额扩大五倍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725551" y="3331894"/>
            <a:ext cx="4632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>
                <a:gradFill>
                  <a:gsLst>
                    <a:gs pos="0">
                      <a:srgbClr val="FFEDA1">
                        <a:lumMod val="96000"/>
                        <a:lumOff val="4000"/>
                      </a:srgbClr>
                    </a:gs>
                    <a:gs pos="100000">
                      <a:srgbClr val="7B593B">
                        <a:lumMod val="98000"/>
                      </a:srgbClr>
                    </a:gs>
                    <a:gs pos="83000">
                      <a:srgbClr val="FFCB4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目标三：公司进驻其他地区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725552" y="4178737"/>
            <a:ext cx="4632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>
                <a:gradFill>
                  <a:gsLst>
                    <a:gs pos="0">
                      <a:srgbClr val="FFEDA1">
                        <a:lumMod val="96000"/>
                        <a:lumOff val="4000"/>
                      </a:srgbClr>
                    </a:gs>
                    <a:gs pos="100000">
                      <a:srgbClr val="7B593B">
                        <a:lumMod val="98000"/>
                      </a:srgbClr>
                    </a:gs>
                    <a:gs pos="83000">
                      <a:srgbClr val="FFCB4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目标四：业务进军其他行业</a:t>
            </a:r>
          </a:p>
        </p:txBody>
      </p:sp>
      <p:pic>
        <p:nvPicPr>
          <p:cNvPr id="12" name="图片 11" descr="图标&#10;&#10;中度可信度描述已自动生成">
            <a:extLst>
              <a:ext uri="{FF2B5EF4-FFF2-40B4-BE49-F238E27FC236}">
                <a16:creationId xmlns:a16="http://schemas.microsoft.com/office/drawing/2014/main" id="{2A162095-6A1C-45BF-A699-DF0ABA73D1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30642"/>
            <a:ext cx="5268352" cy="5268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EDE0FA79-790D-4CC0-B0F6-422F80BD4A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93208" y="1227125"/>
            <a:ext cx="9605584" cy="2248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800" b="1">
                <a:gradFill>
                  <a:gsLst>
                    <a:gs pos="0">
                      <a:srgbClr val="FFEDA1">
                        <a:lumMod val="96000"/>
                        <a:lumOff val="4000"/>
                      </a:srgbClr>
                    </a:gs>
                    <a:gs pos="100000">
                      <a:srgbClr val="7B593B">
                        <a:lumMod val="98000"/>
                      </a:srgbClr>
                    </a:gs>
                    <a:gs pos="83000">
                      <a:srgbClr val="FFCB4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思源黑体 CN Medium" panose="020B06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       2021</a:t>
            </a:r>
            <a:r>
              <a:rPr lang="zh-CN" altLang="en-US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思源黑体 CN Medium" panose="020B06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的下半年，愿我们的公司像巨龙般腾飞，愿我们的事业像鲜花般绚丽多彩，愿我们的公司像磐石般坚强稳固，愿我们的员工像兄弟姐妹一样紧密团结，愿我们的朋友像青松一样长青，愿我们的生活像蜂蜜般甘甜圆满。让我们共同祝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89871" y="3889703"/>
            <a:ext cx="7812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2800" b="1">
                <a:gradFill>
                  <a:gsLst>
                    <a:gs pos="0">
                      <a:srgbClr val="FFEDA1">
                        <a:lumMod val="96000"/>
                        <a:lumOff val="4000"/>
                      </a:srgbClr>
                    </a:gs>
                    <a:gs pos="100000">
                      <a:srgbClr val="7B593B">
                        <a:lumMod val="98000"/>
                      </a:srgbClr>
                    </a:gs>
                    <a:gs pos="83000">
                      <a:srgbClr val="FFCB4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6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公司的未来更加美好！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663D7761-B3B1-4206-9B63-845E7BD207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卡通人物&#10;&#10;低可信度描述已自动生成">
            <a:extLst>
              <a:ext uri="{FF2B5EF4-FFF2-40B4-BE49-F238E27FC236}">
                <a16:creationId xmlns:a16="http://schemas.microsoft.com/office/drawing/2014/main" id="{940C73FB-9F4F-42B3-849D-30A081B0AE0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4" t="25364" r="25346" b="28020"/>
          <a:stretch/>
        </p:blipFill>
        <p:spPr>
          <a:xfrm>
            <a:off x="1669366" y="581234"/>
            <a:ext cx="8853268" cy="412698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4730662-5426-435C-830A-6F6F9284C096}"/>
              </a:ext>
            </a:extLst>
          </p:cNvPr>
          <p:cNvSpPr txBox="1"/>
          <p:nvPr/>
        </p:nvSpPr>
        <p:spPr>
          <a:xfrm>
            <a:off x="4042381" y="3677514"/>
            <a:ext cx="4107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</a:rPr>
              <a:t>公司年中盛典晚会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22F76D3-6A82-4864-A89F-658589598D7D}"/>
              </a:ext>
            </a:extLst>
          </p:cNvPr>
          <p:cNvGrpSpPr/>
          <p:nvPr/>
        </p:nvGrpSpPr>
        <p:grpSpPr>
          <a:xfrm>
            <a:off x="3569978" y="4249895"/>
            <a:ext cx="5052044" cy="362708"/>
            <a:chOff x="3405908" y="4346246"/>
            <a:chExt cx="5052044" cy="362708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402B7C35-6267-4C58-B489-9C224F7B2C2D}"/>
                </a:ext>
              </a:extLst>
            </p:cNvPr>
            <p:cNvGrpSpPr/>
            <p:nvPr/>
          </p:nvGrpSpPr>
          <p:grpSpPr>
            <a:xfrm>
              <a:off x="3405908" y="4346246"/>
              <a:ext cx="1383063" cy="362708"/>
              <a:chOff x="3405908" y="4346566"/>
              <a:chExt cx="1383063" cy="362708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75F816E8-D0FC-4526-966D-1A5A88696A14}"/>
                  </a:ext>
                </a:extLst>
              </p:cNvPr>
              <p:cNvSpPr/>
              <p:nvPr/>
            </p:nvSpPr>
            <p:spPr>
              <a:xfrm>
                <a:off x="3405908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新</a:t>
                </a: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CF57A54B-CB1D-4226-A18E-A0AA2D75D91C}"/>
                  </a:ext>
                </a:extLst>
              </p:cNvPr>
              <p:cNvSpPr/>
              <p:nvPr/>
            </p:nvSpPr>
            <p:spPr>
              <a:xfrm>
                <a:off x="3916085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起</a:t>
                </a: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849CE948-C378-4BE8-B78B-33840CE91D4E}"/>
                  </a:ext>
                </a:extLst>
              </p:cNvPr>
              <p:cNvSpPr/>
              <p:nvPr/>
            </p:nvSpPr>
            <p:spPr>
              <a:xfrm>
                <a:off x="4426263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点</a:t>
                </a: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A851218-D039-4517-A1FF-907E58339498}"/>
                </a:ext>
              </a:extLst>
            </p:cNvPr>
            <p:cNvGrpSpPr/>
            <p:nvPr/>
          </p:nvGrpSpPr>
          <p:grpSpPr>
            <a:xfrm>
              <a:off x="5240399" y="4346246"/>
              <a:ext cx="1383063" cy="362708"/>
              <a:chOff x="3405908" y="4346566"/>
              <a:chExt cx="1383063" cy="362708"/>
            </a:xfrm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A49CD87-9E35-4E32-9E1D-408280B65640}"/>
                  </a:ext>
                </a:extLst>
              </p:cNvPr>
              <p:cNvSpPr/>
              <p:nvPr/>
            </p:nvSpPr>
            <p:spPr>
              <a:xfrm>
                <a:off x="3405908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新</a:t>
                </a: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79E186A2-8439-4E79-97FE-58B20C8D69EC}"/>
                  </a:ext>
                </a:extLst>
              </p:cNvPr>
              <p:cNvSpPr/>
              <p:nvPr/>
            </p:nvSpPr>
            <p:spPr>
              <a:xfrm>
                <a:off x="3916085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征</a:t>
                </a: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2900354-6937-4F50-AF05-FC9DE7887025}"/>
                  </a:ext>
                </a:extLst>
              </p:cNvPr>
              <p:cNvSpPr/>
              <p:nvPr/>
            </p:nvSpPr>
            <p:spPr>
              <a:xfrm>
                <a:off x="4426263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程</a:t>
                </a: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7A20722-6340-43B3-BC2B-3735FEEEE42C}"/>
                </a:ext>
              </a:extLst>
            </p:cNvPr>
            <p:cNvGrpSpPr/>
            <p:nvPr/>
          </p:nvGrpSpPr>
          <p:grpSpPr>
            <a:xfrm>
              <a:off x="7074889" y="4346246"/>
              <a:ext cx="1383063" cy="362708"/>
              <a:chOff x="3405908" y="4346566"/>
              <a:chExt cx="1383063" cy="362708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90987BCD-5652-446A-9A1F-C79030DD65FC}"/>
                  </a:ext>
                </a:extLst>
              </p:cNvPr>
              <p:cNvSpPr/>
              <p:nvPr/>
            </p:nvSpPr>
            <p:spPr>
              <a:xfrm>
                <a:off x="3405908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新</a:t>
                </a: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72C261E0-742B-40E9-A4F7-3895B3506719}"/>
                  </a:ext>
                </a:extLst>
              </p:cNvPr>
              <p:cNvSpPr/>
              <p:nvPr/>
            </p:nvSpPr>
            <p:spPr>
              <a:xfrm>
                <a:off x="3916085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未</a:t>
                </a: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B9880490-93C8-44C6-8793-C56195B5D2BD}"/>
                  </a:ext>
                </a:extLst>
              </p:cNvPr>
              <p:cNvSpPr/>
              <p:nvPr/>
            </p:nvSpPr>
            <p:spPr>
              <a:xfrm>
                <a:off x="4426263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来</a:t>
                </a:r>
              </a:p>
            </p:txBody>
          </p:sp>
        </p:grp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8E90F741-18FB-4C09-ACA8-61A2C0459107}"/>
              </a:ext>
            </a:extLst>
          </p:cNvPr>
          <p:cNvSpPr txBox="1"/>
          <p:nvPr/>
        </p:nvSpPr>
        <p:spPr>
          <a:xfrm>
            <a:off x="4252774" y="4764236"/>
            <a:ext cx="3686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</a:rPr>
              <a:t>携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手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共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进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再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创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辉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煌</a:t>
            </a:r>
          </a:p>
        </p:txBody>
      </p:sp>
    </p:spTree>
    <p:extLst>
      <p:ext uri="{BB962C8B-B14F-4D97-AF65-F5344CB8AC3E}">
        <p14:creationId xmlns:p14="http://schemas.microsoft.com/office/powerpoint/2010/main" val="780567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5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83861" y="836713"/>
            <a:ext cx="9024281" cy="39180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0083E6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感谢您下载千库网平台上提供的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PPT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作品，为了您和千库网以及原创作者的利益，请勿复制、传播、销售，否则将承担法律责任！千库网将对作品进行维权，按照传播下载次数进行十倍的索取赔偿！</a:t>
            </a:r>
            <a:endParaRPr lang="en-US" altLang="zh-CN" sz="1600" dirty="0">
              <a:solidFill>
                <a:srgbClr val="0083E6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rgbClr val="0083E6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1.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在千库网出售的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PPT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模板是免版税类（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RF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：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Royalty-Free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）正版受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《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中国人民共和国著作法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》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和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《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世界版权公约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》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的保护，作品的所有权、版权和著作权归千库网所有，您下载的是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PPT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2.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不得将千库网的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PPT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模板、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PPT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endParaRPr lang="en-US" altLang="zh-CN" sz="1600" dirty="0">
              <a:solidFill>
                <a:srgbClr val="0083E6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83861" y="5253204"/>
            <a:ext cx="7297081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微软雅黑" panose="020B0503020204020204" pitchFamily="34" charset="-122"/>
              </a:rPr>
              <a:t>更多精品</a:t>
            </a:r>
            <a:r>
              <a:rPr lang="en-US" altLang="zh-CN" sz="2400" b="1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微软雅黑" panose="020B0503020204020204" pitchFamily="34" charset="-122"/>
              </a:rPr>
              <a:t>PPT</a:t>
            </a:r>
            <a:r>
              <a:rPr lang="zh-CN" altLang="en-US" sz="2400" b="1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微软雅黑" panose="020B0503020204020204" pitchFamily="34" charset="-122"/>
              </a:rPr>
              <a:t>模板：</a:t>
            </a:r>
            <a:r>
              <a:rPr lang="en-US" altLang="zh-CN" sz="2400" b="1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微软雅黑" panose="020B0503020204020204" pitchFamily="34" charset="-122"/>
              </a:rPr>
              <a:t>http://588ku.com/ppt/</a:t>
            </a:r>
            <a:endParaRPr lang="zh-CN" altLang="en-US" sz="2400" b="1" dirty="0">
              <a:solidFill>
                <a:srgbClr val="0083E6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918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游戏机&#10;&#10;描述已自动生成">
            <a:extLst>
              <a:ext uri="{FF2B5EF4-FFF2-40B4-BE49-F238E27FC236}">
                <a16:creationId xmlns:a16="http://schemas.microsoft.com/office/drawing/2014/main" id="{F8CF3B47-D4EE-49B2-9C55-DCE6E9300E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E121FF9-B18A-4DCD-927A-27F070F78A09}"/>
              </a:ext>
            </a:extLst>
          </p:cNvPr>
          <p:cNvSpPr txBox="1"/>
          <p:nvPr/>
        </p:nvSpPr>
        <p:spPr>
          <a:xfrm>
            <a:off x="1349479" y="1378895"/>
            <a:ext cx="9493042" cy="2940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800" b="1">
                <a:gradFill>
                  <a:gsLst>
                    <a:gs pos="0">
                      <a:srgbClr val="FFEDA1">
                        <a:lumMod val="96000"/>
                        <a:lumOff val="4000"/>
                      </a:srgbClr>
                    </a:gs>
                    <a:gs pos="100000">
                      <a:srgbClr val="7B593B">
                        <a:lumMod val="98000"/>
                      </a:srgbClr>
                    </a:gs>
                    <a:gs pos="83000">
                      <a:srgbClr val="FFCB4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zh-CN" altLang="en-US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思源黑体 CN Medium" panose="020B06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        下半年开启了新的历程，托举着新的希望，承载着新的梦想。让我们全体同仁共同努力，以百倍的激情、诚实的劳动，同心协心，共创佳绩，没有什么能阻挡，没有什么能动摇，我们满怀信心，开足马力，奔向更加辉煌的未来</a:t>
            </a:r>
            <a:r>
              <a:rPr lang="en-US" altLang="zh-C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思源黑体 CN Medium" panose="020B06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! ! !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C1B366-3729-4206-A398-E6EA2C3D4F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2825" y="3851539"/>
            <a:ext cx="3917682" cy="391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20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游戏机&#10;&#10;描述已自动生成">
            <a:extLst>
              <a:ext uri="{FF2B5EF4-FFF2-40B4-BE49-F238E27FC236}">
                <a16:creationId xmlns:a16="http://schemas.microsoft.com/office/drawing/2014/main" id="{E1C8F809-9C9C-4CA5-86F1-2DAE89D129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EAA7FDF9-9796-4A55-8208-C6959CBC56B3}"/>
              </a:ext>
            </a:extLst>
          </p:cNvPr>
          <p:cNvGrpSpPr/>
          <p:nvPr/>
        </p:nvGrpSpPr>
        <p:grpSpPr>
          <a:xfrm>
            <a:off x="1494693" y="1501840"/>
            <a:ext cx="1955409" cy="2433710"/>
            <a:chOff x="1494693" y="1501840"/>
            <a:chExt cx="1955409" cy="2433710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B120FF30-365B-4FE9-A492-32D96A314A92}"/>
                </a:ext>
              </a:extLst>
            </p:cNvPr>
            <p:cNvSpPr/>
            <p:nvPr/>
          </p:nvSpPr>
          <p:spPr>
            <a:xfrm>
              <a:off x="1494693" y="1501840"/>
              <a:ext cx="1955409" cy="2433710"/>
            </a:xfrm>
            <a:prstGeom prst="roundRect">
              <a:avLst>
                <a:gd name="adj" fmla="val 9473"/>
              </a:avLst>
            </a:prstGeom>
            <a:noFill/>
            <a:ln>
              <a:gradFill>
                <a:gsLst>
                  <a:gs pos="0">
                    <a:schemeClr val="bg1">
                      <a:alpha val="30000"/>
                    </a:schemeClr>
                  </a:gs>
                  <a:gs pos="100000">
                    <a:schemeClr val="bg1">
                      <a:alpha val="8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1BDFE457-4EA0-47D7-B84D-923A05DD774C}"/>
                </a:ext>
              </a:extLst>
            </p:cNvPr>
            <p:cNvGrpSpPr/>
            <p:nvPr/>
          </p:nvGrpSpPr>
          <p:grpSpPr>
            <a:xfrm>
              <a:off x="1494693" y="1951783"/>
              <a:ext cx="1955409" cy="1533824"/>
              <a:chOff x="1434905" y="1997614"/>
              <a:chExt cx="1955409" cy="1533824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5975B30-BCFB-4E08-88D2-2369984AC88B}"/>
                  </a:ext>
                </a:extLst>
              </p:cNvPr>
              <p:cNvSpPr/>
              <p:nvPr/>
            </p:nvSpPr>
            <p:spPr>
              <a:xfrm>
                <a:off x="1434905" y="2787971"/>
                <a:ext cx="195540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zh-CN" altLang="en-US" sz="2400" b="1" dirty="0">
                    <a:solidFill>
                      <a:schemeClr val="bg1"/>
                    </a:solidFill>
                    <a:effectLst>
                      <a:reflection blurRad="6350" stA="55000" endA="300" endPos="45500" dir="5400000" sy="-100000" algn="bl" rotWithShape="0"/>
                    </a:effectLst>
                    <a:latin typeface="Arial" panose="020B0604020202020204" pitchFamily="34" charset="0"/>
                    <a:ea typeface="思源黑体 CN Medium" panose="020B0600000000000000" pitchFamily="34" charset="-122"/>
                    <a:cs typeface="字魂164号-方悦黑" panose="00000500000000000000" charset="-122"/>
                    <a:sym typeface="Arial" panose="020B0604020202020204" pitchFamily="34" charset="0"/>
                  </a:rPr>
                  <a:t>回顾上半年</a:t>
                </a:r>
                <a:endParaRPr lang="en-US" altLang="zh-CN" sz="2400" b="1" dirty="0">
                  <a:solidFill>
                    <a:schemeClr val="bg1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Arial" panose="020B0604020202020204" pitchFamily="34" charset="0"/>
                  <a:ea typeface="思源黑体 CN Medium" panose="020B0600000000000000" pitchFamily="34" charset="-122"/>
                  <a:cs typeface="字魂164号-方悦黑" panose="0000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80050D82-BDFB-4488-80AA-D636661E5DE8}"/>
                  </a:ext>
                </a:extLst>
              </p:cNvPr>
              <p:cNvSpPr/>
              <p:nvPr/>
            </p:nvSpPr>
            <p:spPr>
              <a:xfrm>
                <a:off x="2103120" y="1997614"/>
                <a:ext cx="618978" cy="61897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effectLst>
                      <a:reflection blurRad="6350" stA="55000" endA="300" endPos="45500" dir="5400000" sy="-100000" algn="bl" rotWithShape="0"/>
                    </a:effectLst>
                  </a:rPr>
                  <a:t>1</a:t>
                </a:r>
                <a:endParaRPr lang="zh-CN" altLang="en-US" sz="2400" dirty="0">
                  <a:effectLst>
                    <a:reflection blurRad="6350" stA="55000" endA="300" endPos="45500" dir="5400000" sy="-100000" algn="bl" rotWithShape="0"/>
                  </a:effectLst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E623F0B-523A-477F-8CDD-9EACE4824065}"/>
                  </a:ext>
                </a:extLst>
              </p:cNvPr>
              <p:cNvSpPr/>
              <p:nvPr/>
            </p:nvSpPr>
            <p:spPr>
              <a:xfrm>
                <a:off x="1807699" y="3254439"/>
                <a:ext cx="120982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dist"/>
                <a:r>
                  <a:rPr lang="en-US" altLang="zh-CN" sz="1200" i="1" dirty="0">
                    <a:solidFill>
                      <a:schemeClr val="bg1"/>
                    </a:solidFill>
                    <a:effectLst>
                      <a:reflection blurRad="6350" stA="55000" endA="300" endPos="45500" dir="5400000" sy="-100000" algn="bl" rotWithShape="0"/>
                    </a:effectLst>
                    <a:latin typeface="Arial" panose="020B0604020202020204" pitchFamily="34" charset="0"/>
                    <a:ea typeface="思源黑体 CN Medium" panose="020B0600000000000000" pitchFamily="34" charset="-122"/>
                    <a:cs typeface="字魂164号-方悦黑" panose="00000500000000000000" charset="-122"/>
                    <a:sym typeface="Arial" panose="020B0604020202020204" pitchFamily="34" charset="0"/>
                  </a:rPr>
                  <a:t>Part one</a:t>
                </a:r>
              </a:p>
            </p:txBody>
          </p:sp>
        </p:grp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E3BB69EE-2558-4F2C-B41E-EF380E27FAFC}"/>
              </a:ext>
            </a:extLst>
          </p:cNvPr>
          <p:cNvGrpSpPr/>
          <p:nvPr/>
        </p:nvGrpSpPr>
        <p:grpSpPr>
          <a:xfrm>
            <a:off x="3910428" y="1501840"/>
            <a:ext cx="1955409" cy="2433710"/>
            <a:chOff x="3910428" y="1501840"/>
            <a:chExt cx="1955409" cy="2433710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CE32951C-6741-4312-A940-26EE4AEEF3AD}"/>
                </a:ext>
              </a:extLst>
            </p:cNvPr>
            <p:cNvSpPr/>
            <p:nvPr/>
          </p:nvSpPr>
          <p:spPr>
            <a:xfrm>
              <a:off x="3910428" y="1501840"/>
              <a:ext cx="1955409" cy="2433710"/>
            </a:xfrm>
            <a:prstGeom prst="roundRect">
              <a:avLst>
                <a:gd name="adj" fmla="val 9473"/>
              </a:avLst>
            </a:prstGeom>
            <a:noFill/>
            <a:ln>
              <a:gradFill>
                <a:gsLst>
                  <a:gs pos="0">
                    <a:schemeClr val="bg1">
                      <a:alpha val="30000"/>
                    </a:schemeClr>
                  </a:gs>
                  <a:gs pos="100000">
                    <a:schemeClr val="bg1">
                      <a:alpha val="8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4FDB8A3B-43AF-4AF3-B377-BFDD9C0911BA}"/>
                </a:ext>
              </a:extLst>
            </p:cNvPr>
            <p:cNvGrpSpPr/>
            <p:nvPr/>
          </p:nvGrpSpPr>
          <p:grpSpPr>
            <a:xfrm>
              <a:off x="3910428" y="1951783"/>
              <a:ext cx="1955409" cy="1533824"/>
              <a:chOff x="1434905" y="1997614"/>
              <a:chExt cx="1955409" cy="1533824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E49D44E0-2F66-40E7-BEDE-F0B6BCB0EBE2}"/>
                  </a:ext>
                </a:extLst>
              </p:cNvPr>
              <p:cNvSpPr/>
              <p:nvPr/>
            </p:nvSpPr>
            <p:spPr>
              <a:xfrm>
                <a:off x="1434905" y="2787971"/>
                <a:ext cx="195540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zh-CN" altLang="en-US" sz="2400" b="1" dirty="0">
                    <a:solidFill>
                      <a:schemeClr val="bg1"/>
                    </a:solidFill>
                    <a:effectLst>
                      <a:reflection blurRad="6350" stA="55000" endA="300" endPos="45500" dir="5400000" sy="-100000" algn="bl" rotWithShape="0"/>
                    </a:effectLst>
                    <a:latin typeface="Arial" panose="020B0604020202020204" pitchFamily="34" charset="0"/>
                    <a:ea typeface="思源黑体 CN Medium" panose="020B0600000000000000" pitchFamily="34" charset="-122"/>
                    <a:cs typeface="字魂164号-方悦黑" panose="00000500000000000000" charset="-122"/>
                    <a:sym typeface="Arial" panose="020B0604020202020204" pitchFamily="34" charset="0"/>
                  </a:rPr>
                  <a:t>颁奖典礼</a:t>
                </a:r>
                <a:endParaRPr lang="en-US" altLang="zh-CN" sz="2400" b="1" dirty="0">
                  <a:solidFill>
                    <a:schemeClr val="bg1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Arial" panose="020B0604020202020204" pitchFamily="34" charset="0"/>
                  <a:ea typeface="思源黑体 CN Medium" panose="020B0600000000000000" pitchFamily="34" charset="-122"/>
                  <a:cs typeface="字魂164号-方悦黑" panose="0000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0A6B3BDA-E6F8-4002-93DF-F91E85BCD863}"/>
                  </a:ext>
                </a:extLst>
              </p:cNvPr>
              <p:cNvSpPr/>
              <p:nvPr/>
            </p:nvSpPr>
            <p:spPr>
              <a:xfrm>
                <a:off x="2103120" y="1997614"/>
                <a:ext cx="618978" cy="61897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effectLst>
                      <a:reflection blurRad="6350" stA="55000" endA="300" endPos="45500" dir="5400000" sy="-100000" algn="bl" rotWithShape="0"/>
                    </a:effectLst>
                  </a:rPr>
                  <a:t>2</a:t>
                </a:r>
                <a:endParaRPr lang="zh-CN" altLang="en-US" sz="2400" dirty="0">
                  <a:effectLst>
                    <a:reflection blurRad="6350" stA="55000" endA="300" endPos="45500" dir="5400000" sy="-100000" algn="bl" rotWithShape="0"/>
                  </a:effectLst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C35686A7-3E07-4CDF-80F3-91CAB9196E71}"/>
                  </a:ext>
                </a:extLst>
              </p:cNvPr>
              <p:cNvSpPr/>
              <p:nvPr/>
            </p:nvSpPr>
            <p:spPr>
              <a:xfrm>
                <a:off x="1807699" y="3254439"/>
                <a:ext cx="120982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dist"/>
                <a:r>
                  <a:rPr lang="en-US" altLang="zh-CN" sz="1200" i="1" dirty="0">
                    <a:solidFill>
                      <a:schemeClr val="bg1"/>
                    </a:solidFill>
                    <a:effectLst>
                      <a:reflection blurRad="6350" stA="55000" endA="300" endPos="45500" dir="5400000" sy="-100000" algn="bl" rotWithShape="0"/>
                    </a:effectLst>
                    <a:latin typeface="Arial" panose="020B0604020202020204" pitchFamily="34" charset="0"/>
                    <a:ea typeface="思源黑体 CN Medium" panose="020B0600000000000000" pitchFamily="34" charset="-122"/>
                    <a:cs typeface="字魂164号-方悦黑" panose="00000500000000000000" charset="-122"/>
                    <a:sym typeface="Arial" panose="020B0604020202020204" pitchFamily="34" charset="0"/>
                  </a:rPr>
                  <a:t>Part one</a:t>
                </a:r>
              </a:p>
            </p:txBody>
          </p:sp>
        </p:grp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E02FEAC-8F2A-4C79-AC1A-E8F9ECB781B0}"/>
              </a:ext>
            </a:extLst>
          </p:cNvPr>
          <p:cNvGrpSpPr/>
          <p:nvPr/>
        </p:nvGrpSpPr>
        <p:grpSpPr>
          <a:xfrm>
            <a:off x="6326163" y="1501840"/>
            <a:ext cx="1955409" cy="2433710"/>
            <a:chOff x="6326163" y="1501840"/>
            <a:chExt cx="1955409" cy="2433710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5B119EB9-C666-4AC1-9BC4-118CE710D30D}"/>
                </a:ext>
              </a:extLst>
            </p:cNvPr>
            <p:cNvSpPr/>
            <p:nvPr/>
          </p:nvSpPr>
          <p:spPr>
            <a:xfrm>
              <a:off x="6326163" y="1501840"/>
              <a:ext cx="1955409" cy="2433710"/>
            </a:xfrm>
            <a:prstGeom prst="roundRect">
              <a:avLst>
                <a:gd name="adj" fmla="val 9473"/>
              </a:avLst>
            </a:prstGeom>
            <a:noFill/>
            <a:ln>
              <a:gradFill>
                <a:gsLst>
                  <a:gs pos="0">
                    <a:schemeClr val="bg1">
                      <a:alpha val="30000"/>
                    </a:schemeClr>
                  </a:gs>
                  <a:gs pos="100000">
                    <a:schemeClr val="bg1">
                      <a:alpha val="8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C5A78329-CD0D-4F81-A278-BD3A51267F82}"/>
                </a:ext>
              </a:extLst>
            </p:cNvPr>
            <p:cNvGrpSpPr/>
            <p:nvPr/>
          </p:nvGrpSpPr>
          <p:grpSpPr>
            <a:xfrm>
              <a:off x="6326163" y="1951783"/>
              <a:ext cx="1955409" cy="1533824"/>
              <a:chOff x="1434905" y="1997614"/>
              <a:chExt cx="1955409" cy="1533824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87A85941-6AFB-4A17-AF3A-90114A4E162C}"/>
                  </a:ext>
                </a:extLst>
              </p:cNvPr>
              <p:cNvSpPr/>
              <p:nvPr/>
            </p:nvSpPr>
            <p:spPr>
              <a:xfrm>
                <a:off x="1434905" y="2787971"/>
                <a:ext cx="195540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zh-CN" altLang="en-US" sz="2400" b="1" dirty="0">
                    <a:solidFill>
                      <a:schemeClr val="bg1"/>
                    </a:solidFill>
                    <a:effectLst>
                      <a:reflection blurRad="6350" stA="55000" endA="300" endPos="45500" dir="5400000" sy="-100000" algn="bl" rotWithShape="0"/>
                    </a:effectLst>
                    <a:latin typeface="Arial" panose="020B0604020202020204" pitchFamily="34" charset="0"/>
                    <a:ea typeface="思源黑体 CN Medium" panose="020B0600000000000000" pitchFamily="34" charset="-122"/>
                    <a:cs typeface="字魂164号-方悦黑" panose="00000500000000000000" charset="-122"/>
                    <a:sym typeface="Arial" panose="020B0604020202020204" pitchFamily="34" charset="0"/>
                  </a:rPr>
                  <a:t>节日盛宴</a:t>
                </a:r>
                <a:endParaRPr lang="en-US" altLang="zh-CN" sz="2400" b="1" dirty="0">
                  <a:solidFill>
                    <a:schemeClr val="bg1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Arial" panose="020B0604020202020204" pitchFamily="34" charset="0"/>
                  <a:ea typeface="思源黑体 CN Medium" panose="020B0600000000000000" pitchFamily="34" charset="-122"/>
                  <a:cs typeface="字魂164号-方悦黑" panose="0000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8A423638-32E9-4D9A-AC64-9876A7E3A496}"/>
                  </a:ext>
                </a:extLst>
              </p:cNvPr>
              <p:cNvSpPr/>
              <p:nvPr/>
            </p:nvSpPr>
            <p:spPr>
              <a:xfrm>
                <a:off x="2103120" y="1997614"/>
                <a:ext cx="618978" cy="61897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effectLst>
                      <a:reflection blurRad="6350" stA="55000" endA="300" endPos="45500" dir="5400000" sy="-100000" algn="bl" rotWithShape="0"/>
                    </a:effectLst>
                  </a:rPr>
                  <a:t>3</a:t>
                </a:r>
                <a:endParaRPr lang="zh-CN" altLang="en-US" sz="2400" dirty="0">
                  <a:effectLst>
                    <a:reflection blurRad="6350" stA="55000" endA="300" endPos="45500" dir="5400000" sy="-100000" algn="bl" rotWithShape="0"/>
                  </a:effectLst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4669C844-4A1C-4CAD-9F0F-4AD557B2F952}"/>
                  </a:ext>
                </a:extLst>
              </p:cNvPr>
              <p:cNvSpPr/>
              <p:nvPr/>
            </p:nvSpPr>
            <p:spPr>
              <a:xfrm>
                <a:off x="1807699" y="3254439"/>
                <a:ext cx="120982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dist"/>
                <a:r>
                  <a:rPr lang="en-US" altLang="zh-CN" sz="1200" i="1" dirty="0">
                    <a:solidFill>
                      <a:schemeClr val="bg1"/>
                    </a:solidFill>
                    <a:effectLst>
                      <a:reflection blurRad="6350" stA="55000" endA="300" endPos="45500" dir="5400000" sy="-100000" algn="bl" rotWithShape="0"/>
                    </a:effectLst>
                    <a:latin typeface="Arial" panose="020B0604020202020204" pitchFamily="34" charset="0"/>
                    <a:ea typeface="思源黑体 CN Medium" panose="020B0600000000000000" pitchFamily="34" charset="-122"/>
                    <a:cs typeface="字魂164号-方悦黑" panose="00000500000000000000" charset="-122"/>
                    <a:sym typeface="Arial" panose="020B0604020202020204" pitchFamily="34" charset="0"/>
                  </a:rPr>
                  <a:t>Part one</a:t>
                </a:r>
              </a:p>
            </p:txBody>
          </p:sp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9DF9B112-3096-4953-A90D-21731BB6C658}"/>
              </a:ext>
            </a:extLst>
          </p:cNvPr>
          <p:cNvGrpSpPr/>
          <p:nvPr/>
        </p:nvGrpSpPr>
        <p:grpSpPr>
          <a:xfrm>
            <a:off x="8741898" y="1501840"/>
            <a:ext cx="1955409" cy="2433710"/>
            <a:chOff x="8741898" y="1501840"/>
            <a:chExt cx="1955409" cy="2433710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7299055F-B2A4-400E-8E2B-3059207211C8}"/>
                </a:ext>
              </a:extLst>
            </p:cNvPr>
            <p:cNvSpPr/>
            <p:nvPr/>
          </p:nvSpPr>
          <p:spPr>
            <a:xfrm>
              <a:off x="8741898" y="1501840"/>
              <a:ext cx="1955409" cy="2433710"/>
            </a:xfrm>
            <a:prstGeom prst="roundRect">
              <a:avLst>
                <a:gd name="adj" fmla="val 9473"/>
              </a:avLst>
            </a:prstGeom>
            <a:noFill/>
            <a:ln>
              <a:gradFill>
                <a:gsLst>
                  <a:gs pos="0">
                    <a:schemeClr val="bg1">
                      <a:alpha val="30000"/>
                    </a:schemeClr>
                  </a:gs>
                  <a:gs pos="100000">
                    <a:schemeClr val="bg1">
                      <a:alpha val="8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3DD2C583-7407-4313-AFE9-C35394EBEA47}"/>
                </a:ext>
              </a:extLst>
            </p:cNvPr>
            <p:cNvGrpSpPr/>
            <p:nvPr/>
          </p:nvGrpSpPr>
          <p:grpSpPr>
            <a:xfrm>
              <a:off x="8741898" y="1951783"/>
              <a:ext cx="1955409" cy="1533824"/>
              <a:chOff x="1434905" y="1997614"/>
              <a:chExt cx="1955409" cy="1533824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F39785ED-7A04-4BD0-9D4C-B0D5DE1ECC53}"/>
                  </a:ext>
                </a:extLst>
              </p:cNvPr>
              <p:cNvSpPr/>
              <p:nvPr/>
            </p:nvSpPr>
            <p:spPr>
              <a:xfrm>
                <a:off x="1434905" y="2787971"/>
                <a:ext cx="195540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zh-CN" altLang="en-US" sz="2400" b="1" dirty="0">
                    <a:solidFill>
                      <a:schemeClr val="bg1"/>
                    </a:solidFill>
                    <a:effectLst>
                      <a:reflection blurRad="6350" stA="55000" endA="300" endPos="45500" dir="5400000" sy="-100000" algn="bl" rotWithShape="0"/>
                    </a:effectLst>
                    <a:latin typeface="Arial" panose="020B0604020202020204" pitchFamily="34" charset="0"/>
                    <a:ea typeface="思源黑体 CN Medium" panose="020B0600000000000000" pitchFamily="34" charset="-122"/>
                    <a:cs typeface="字魂164号-方悦黑" panose="00000500000000000000" charset="-122"/>
                    <a:sym typeface="Arial" panose="020B0604020202020204" pitchFamily="34" charset="0"/>
                  </a:rPr>
                  <a:t>未来寄语</a:t>
                </a:r>
                <a:endParaRPr lang="en-US" altLang="zh-CN" sz="2400" b="1" dirty="0">
                  <a:solidFill>
                    <a:schemeClr val="bg1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Arial" panose="020B0604020202020204" pitchFamily="34" charset="0"/>
                  <a:ea typeface="思源黑体 CN Medium" panose="020B0600000000000000" pitchFamily="34" charset="-122"/>
                  <a:cs typeface="字魂164号-方悦黑" panose="000005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840BF18B-AF95-471E-ABCF-152D7067D749}"/>
                  </a:ext>
                </a:extLst>
              </p:cNvPr>
              <p:cNvSpPr/>
              <p:nvPr/>
            </p:nvSpPr>
            <p:spPr>
              <a:xfrm>
                <a:off x="2103120" y="1997614"/>
                <a:ext cx="618978" cy="61897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effectLst>
                      <a:reflection blurRad="6350" stA="55000" endA="300" endPos="45500" dir="5400000" sy="-100000" algn="bl" rotWithShape="0"/>
                    </a:effectLst>
                  </a:rPr>
                  <a:t>4</a:t>
                </a:r>
                <a:endParaRPr lang="zh-CN" altLang="en-US" sz="2400" dirty="0">
                  <a:effectLst>
                    <a:reflection blurRad="6350" stA="55000" endA="300" endPos="45500" dir="5400000" sy="-100000" algn="bl" rotWithShape="0"/>
                  </a:effectLst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7D9CA925-146F-4654-88EA-11572506FC91}"/>
                  </a:ext>
                </a:extLst>
              </p:cNvPr>
              <p:cNvSpPr/>
              <p:nvPr/>
            </p:nvSpPr>
            <p:spPr>
              <a:xfrm>
                <a:off x="1807699" y="3254439"/>
                <a:ext cx="120982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dist"/>
                <a:r>
                  <a:rPr lang="en-US" altLang="zh-CN" sz="1200" i="1" dirty="0">
                    <a:solidFill>
                      <a:schemeClr val="bg1"/>
                    </a:solidFill>
                    <a:effectLst>
                      <a:reflection blurRad="6350" stA="55000" endA="300" endPos="45500" dir="5400000" sy="-100000" algn="bl" rotWithShape="0"/>
                    </a:effectLst>
                    <a:latin typeface="Arial" panose="020B0604020202020204" pitchFamily="34" charset="0"/>
                    <a:ea typeface="思源黑体 CN Medium" panose="020B0600000000000000" pitchFamily="34" charset="-122"/>
                    <a:cs typeface="字魂164号-方悦黑" panose="00000500000000000000" charset="-122"/>
                    <a:sym typeface="Arial" panose="020B0604020202020204" pitchFamily="34" charset="0"/>
                  </a:rPr>
                  <a:t>Part one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1560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图片 163" descr="图片包含 游戏机&#10;&#10;描述已自动生成">
            <a:extLst>
              <a:ext uri="{FF2B5EF4-FFF2-40B4-BE49-F238E27FC236}">
                <a16:creationId xmlns:a16="http://schemas.microsoft.com/office/drawing/2014/main" id="{DAA86BEB-82F7-433B-86E8-31D4F9DB7B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6" name="文本框 165">
            <a:extLst>
              <a:ext uri="{FF2B5EF4-FFF2-40B4-BE49-F238E27FC236}">
                <a16:creationId xmlns:a16="http://schemas.microsoft.com/office/drawing/2014/main" id="{8B8BB53F-6F13-4D7C-9C52-08C9F113254A}"/>
              </a:ext>
            </a:extLst>
          </p:cNvPr>
          <p:cNvSpPr txBox="1"/>
          <p:nvPr/>
        </p:nvSpPr>
        <p:spPr>
          <a:xfrm>
            <a:off x="2293542" y="2189967"/>
            <a:ext cx="7604916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chilly" dir="t"/>
            </a:scene3d>
            <a:sp3d prstMaterial="matte">
              <a:extrusionClr>
                <a:srgbClr val="FEEC92"/>
              </a:extrusionClr>
              <a:contourClr>
                <a:srgbClr val="FEEC92"/>
              </a:contourClr>
            </a:sp3d>
          </a:bodyPr>
          <a:lstStyle/>
          <a:p>
            <a:pPr algn="ctr"/>
            <a:r>
              <a:rPr lang="en-US" altLang="zh-CN" sz="7200" dirty="0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— </a:t>
            </a:r>
            <a:r>
              <a:rPr lang="zh-CN" altLang="en-US" sz="7200" dirty="0">
                <a:ln w="3175">
                  <a:noFill/>
                </a:ln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回顾上半年 </a:t>
            </a:r>
            <a:r>
              <a:rPr lang="en-US" altLang="zh-CN" sz="7200" dirty="0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—</a:t>
            </a: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4D0B0594-24FB-486E-B790-4FE5D8350949}"/>
              </a:ext>
            </a:extLst>
          </p:cNvPr>
          <p:cNvSpPr txBox="1"/>
          <p:nvPr/>
        </p:nvSpPr>
        <p:spPr>
          <a:xfrm>
            <a:off x="4042381" y="1309502"/>
            <a:ext cx="4107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</a:rPr>
              <a:t>公司年中盛典晚会</a:t>
            </a:r>
          </a:p>
        </p:txBody>
      </p: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A1FDE640-201A-4CBC-ADED-FA1380033605}"/>
              </a:ext>
            </a:extLst>
          </p:cNvPr>
          <p:cNvGrpSpPr/>
          <p:nvPr/>
        </p:nvGrpSpPr>
        <p:grpSpPr>
          <a:xfrm>
            <a:off x="3569978" y="3836665"/>
            <a:ext cx="5052044" cy="362708"/>
            <a:chOff x="3405908" y="4346246"/>
            <a:chExt cx="5052044" cy="362708"/>
          </a:xfrm>
        </p:grpSpPr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0C0CA884-328E-4CCE-9971-B9D2D9870B3B}"/>
                </a:ext>
              </a:extLst>
            </p:cNvPr>
            <p:cNvGrpSpPr/>
            <p:nvPr/>
          </p:nvGrpSpPr>
          <p:grpSpPr>
            <a:xfrm>
              <a:off x="3405908" y="4346246"/>
              <a:ext cx="1383063" cy="362708"/>
              <a:chOff x="3405908" y="4346566"/>
              <a:chExt cx="1383063" cy="362708"/>
            </a:xfrm>
          </p:grpSpPr>
          <p:sp>
            <p:nvSpPr>
              <p:cNvPr id="178" name="椭圆 177">
                <a:extLst>
                  <a:ext uri="{FF2B5EF4-FFF2-40B4-BE49-F238E27FC236}">
                    <a16:creationId xmlns:a16="http://schemas.microsoft.com/office/drawing/2014/main" id="{A93A6EDB-F2F7-4652-B18D-84CCE4C01775}"/>
                  </a:ext>
                </a:extLst>
              </p:cNvPr>
              <p:cNvSpPr/>
              <p:nvPr/>
            </p:nvSpPr>
            <p:spPr>
              <a:xfrm>
                <a:off x="3405908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新</a:t>
                </a:r>
              </a:p>
            </p:txBody>
          </p:sp>
          <p:sp>
            <p:nvSpPr>
              <p:cNvPr id="179" name="椭圆 178">
                <a:extLst>
                  <a:ext uri="{FF2B5EF4-FFF2-40B4-BE49-F238E27FC236}">
                    <a16:creationId xmlns:a16="http://schemas.microsoft.com/office/drawing/2014/main" id="{39E95CF4-4790-44D1-BE29-278925A7D7EA}"/>
                  </a:ext>
                </a:extLst>
              </p:cNvPr>
              <p:cNvSpPr/>
              <p:nvPr/>
            </p:nvSpPr>
            <p:spPr>
              <a:xfrm>
                <a:off x="3916085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起</a:t>
                </a:r>
              </a:p>
            </p:txBody>
          </p:sp>
          <p:sp>
            <p:nvSpPr>
              <p:cNvPr id="180" name="椭圆 179">
                <a:extLst>
                  <a:ext uri="{FF2B5EF4-FFF2-40B4-BE49-F238E27FC236}">
                    <a16:creationId xmlns:a16="http://schemas.microsoft.com/office/drawing/2014/main" id="{37F56975-3956-4987-9A95-1C0C63C9A185}"/>
                  </a:ext>
                </a:extLst>
              </p:cNvPr>
              <p:cNvSpPr/>
              <p:nvPr/>
            </p:nvSpPr>
            <p:spPr>
              <a:xfrm>
                <a:off x="4426263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点</a:t>
                </a:r>
              </a:p>
            </p:txBody>
          </p:sp>
        </p:grpSp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927899E2-55DC-438F-88E2-C6F464CF95A4}"/>
                </a:ext>
              </a:extLst>
            </p:cNvPr>
            <p:cNvGrpSpPr/>
            <p:nvPr/>
          </p:nvGrpSpPr>
          <p:grpSpPr>
            <a:xfrm>
              <a:off x="5240399" y="4346246"/>
              <a:ext cx="1383063" cy="362708"/>
              <a:chOff x="3405908" y="4346566"/>
              <a:chExt cx="1383063" cy="362708"/>
            </a:xfrm>
          </p:grpSpPr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FCD5D606-8037-4A23-9AAA-7AEEB5B2646F}"/>
                  </a:ext>
                </a:extLst>
              </p:cNvPr>
              <p:cNvSpPr/>
              <p:nvPr/>
            </p:nvSpPr>
            <p:spPr>
              <a:xfrm>
                <a:off x="3405908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新</a:t>
                </a:r>
              </a:p>
            </p:txBody>
          </p:sp>
          <p:sp>
            <p:nvSpPr>
              <p:cNvPr id="176" name="椭圆 175">
                <a:extLst>
                  <a:ext uri="{FF2B5EF4-FFF2-40B4-BE49-F238E27FC236}">
                    <a16:creationId xmlns:a16="http://schemas.microsoft.com/office/drawing/2014/main" id="{D142A3F7-1CCA-4717-B0D8-C752AD828141}"/>
                  </a:ext>
                </a:extLst>
              </p:cNvPr>
              <p:cNvSpPr/>
              <p:nvPr/>
            </p:nvSpPr>
            <p:spPr>
              <a:xfrm>
                <a:off x="3916085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征</a:t>
                </a:r>
              </a:p>
            </p:txBody>
          </p:sp>
          <p:sp>
            <p:nvSpPr>
              <p:cNvPr id="177" name="椭圆 176">
                <a:extLst>
                  <a:ext uri="{FF2B5EF4-FFF2-40B4-BE49-F238E27FC236}">
                    <a16:creationId xmlns:a16="http://schemas.microsoft.com/office/drawing/2014/main" id="{A0E69C5D-2525-4679-AA11-C6296607FE7B}"/>
                  </a:ext>
                </a:extLst>
              </p:cNvPr>
              <p:cNvSpPr/>
              <p:nvPr/>
            </p:nvSpPr>
            <p:spPr>
              <a:xfrm>
                <a:off x="4426263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程</a:t>
                </a:r>
              </a:p>
            </p:txBody>
          </p:sp>
        </p:grpSp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2E12210B-C357-41AE-973D-0F0E6A741339}"/>
                </a:ext>
              </a:extLst>
            </p:cNvPr>
            <p:cNvGrpSpPr/>
            <p:nvPr/>
          </p:nvGrpSpPr>
          <p:grpSpPr>
            <a:xfrm>
              <a:off x="7074889" y="4346246"/>
              <a:ext cx="1383063" cy="362708"/>
              <a:chOff x="3405908" y="4346566"/>
              <a:chExt cx="1383063" cy="362708"/>
            </a:xfrm>
          </p:grpSpPr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50C2AD1A-00E6-459D-AF07-43725634C9A3}"/>
                  </a:ext>
                </a:extLst>
              </p:cNvPr>
              <p:cNvSpPr/>
              <p:nvPr/>
            </p:nvSpPr>
            <p:spPr>
              <a:xfrm>
                <a:off x="3405908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新</a:t>
                </a: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C6FCB86E-9827-4B79-A6CE-D1A0577DF977}"/>
                  </a:ext>
                </a:extLst>
              </p:cNvPr>
              <p:cNvSpPr/>
              <p:nvPr/>
            </p:nvSpPr>
            <p:spPr>
              <a:xfrm>
                <a:off x="3916085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未</a:t>
                </a:r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8E300E28-D0E9-4532-A96B-7FD6EB60CF2B}"/>
                  </a:ext>
                </a:extLst>
              </p:cNvPr>
              <p:cNvSpPr/>
              <p:nvPr/>
            </p:nvSpPr>
            <p:spPr>
              <a:xfrm>
                <a:off x="4426263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来</a:t>
                </a:r>
              </a:p>
            </p:txBody>
          </p:sp>
        </p:grpSp>
      </p:grpSp>
      <p:sp>
        <p:nvSpPr>
          <p:cNvPr id="181" name="文本框 180">
            <a:extLst>
              <a:ext uri="{FF2B5EF4-FFF2-40B4-BE49-F238E27FC236}">
                <a16:creationId xmlns:a16="http://schemas.microsoft.com/office/drawing/2014/main" id="{21D5CBC1-AF5C-419C-A3F8-0E54BD661C6F}"/>
              </a:ext>
            </a:extLst>
          </p:cNvPr>
          <p:cNvSpPr txBox="1"/>
          <p:nvPr/>
        </p:nvSpPr>
        <p:spPr>
          <a:xfrm>
            <a:off x="4252774" y="4351006"/>
            <a:ext cx="3686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</a:rPr>
              <a:t>携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手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共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进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再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创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辉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煌</a:t>
            </a:r>
          </a:p>
        </p:txBody>
      </p:sp>
    </p:spTree>
    <p:extLst>
      <p:ext uri="{BB962C8B-B14F-4D97-AF65-F5344CB8AC3E}">
        <p14:creationId xmlns:p14="http://schemas.microsoft.com/office/powerpoint/2010/main" val="3590234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5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  <p:bldP spid="167" grpId="0"/>
      <p:bldP spid="18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43EBA36-7A24-4E3D-91A8-CC1741885E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剪去对角的矩形 4"/>
          <p:cNvSpPr/>
          <p:nvPr/>
        </p:nvSpPr>
        <p:spPr>
          <a:xfrm>
            <a:off x="2302412" y="4522056"/>
            <a:ext cx="7587176" cy="619067"/>
          </a:xfrm>
          <a:prstGeom prst="snip2DiagRect">
            <a:avLst>
              <a:gd name="adj1" fmla="val 0"/>
              <a:gd name="adj2" fmla="val 20103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公司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2021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年线上线下销售业绩总利润额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586699" y="1006321"/>
            <a:ext cx="7018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思源黑体 CN Medium" panose="020B06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2021</a:t>
            </a:r>
            <a:r>
              <a:rPr lang="zh-CN" altLang="en-US" sz="4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思源黑体 CN Medium" panose="020B06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年集团总盈利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49287" y="2009792"/>
            <a:ext cx="869342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000" b="1">
                <a:gradFill>
                  <a:gsLst>
                    <a:gs pos="0">
                      <a:srgbClr val="FFEDA1">
                        <a:lumMod val="96000"/>
                        <a:lumOff val="4000"/>
                      </a:srgbClr>
                    </a:gs>
                    <a:gs pos="100000">
                      <a:srgbClr val="7B593B">
                        <a:lumMod val="98000"/>
                      </a:srgbClr>
                    </a:gs>
                    <a:gs pos="83000">
                      <a:srgbClr val="FFCB4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3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思源黑体 CN Medium" panose="020B06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5000</a:t>
            </a:r>
            <a:r>
              <a:rPr lang="zh-CN" altLang="en-US" sz="13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思源黑体 CN Medium" panose="020B06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亿元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B4BB9A95-99DD-4D03-9004-4E23B79A3C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842052" y="3211306"/>
            <a:ext cx="8507896" cy="344558"/>
            <a:chOff x="1842052" y="3366051"/>
            <a:chExt cx="8507896" cy="344558"/>
          </a:xfrm>
          <a:solidFill>
            <a:schemeClr val="bg1"/>
          </a:solidFill>
        </p:grpSpPr>
        <p:cxnSp>
          <p:nvCxnSpPr>
            <p:cNvPr id="3" name="直接箭头连接符 2"/>
            <p:cNvCxnSpPr>
              <a:cxnSpLocks/>
            </p:cNvCxnSpPr>
            <p:nvPr/>
          </p:nvCxnSpPr>
          <p:spPr>
            <a:xfrm>
              <a:off x="1842052" y="3538330"/>
              <a:ext cx="8507896" cy="0"/>
            </a:xfrm>
            <a:prstGeom prst="straightConnector1">
              <a:avLst/>
            </a:prstGeom>
            <a:grpFill/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菱形 3"/>
            <p:cNvSpPr/>
            <p:nvPr/>
          </p:nvSpPr>
          <p:spPr>
            <a:xfrm>
              <a:off x="2779510" y="3366051"/>
              <a:ext cx="344558" cy="344558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菱形 4"/>
            <p:cNvSpPr/>
            <p:nvPr/>
          </p:nvSpPr>
          <p:spPr>
            <a:xfrm>
              <a:off x="4778998" y="3366051"/>
              <a:ext cx="344558" cy="344558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菱形 5"/>
            <p:cNvSpPr/>
            <p:nvPr/>
          </p:nvSpPr>
          <p:spPr>
            <a:xfrm>
              <a:off x="6778486" y="3366051"/>
              <a:ext cx="344558" cy="344558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菱形 6"/>
            <p:cNvSpPr/>
            <p:nvPr/>
          </p:nvSpPr>
          <p:spPr>
            <a:xfrm>
              <a:off x="8777974" y="3366051"/>
              <a:ext cx="344558" cy="344558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757360" y="2512616"/>
            <a:ext cx="2388858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chilly" dir="t"/>
            </a:scene3d>
            <a:sp3d prstMaterial="matte">
              <a:extrusionClr>
                <a:srgbClr val="FEEC92"/>
              </a:extrusionClr>
              <a:contourClr>
                <a:srgbClr val="FEEC92"/>
              </a:contourClr>
            </a:sp3d>
          </a:bodyPr>
          <a:lstStyle/>
          <a:p>
            <a:pPr algn="ctr"/>
            <a:r>
              <a:rPr lang="zh-CN" altLang="en-US" sz="2400" b="1" dirty="0">
                <a:ln w="3175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思源黑体 CN Medium" panose="020B06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添加标题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56336" y="2512616"/>
            <a:ext cx="2388858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chilly" dir="t"/>
            </a:scene3d>
            <a:sp3d prstMaterial="matte">
              <a:extrusionClr>
                <a:srgbClr val="FEEC92"/>
              </a:extrusionClr>
              <a:contourClr>
                <a:srgbClr val="FEEC92"/>
              </a:contourClr>
            </a:sp3d>
          </a:bodyPr>
          <a:lstStyle/>
          <a:p>
            <a:pPr algn="ctr"/>
            <a:r>
              <a:rPr lang="zh-CN" altLang="en-US" sz="2400" b="1" dirty="0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添加标题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34509" y="3758321"/>
            <a:ext cx="3233536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chilly" dir="t"/>
            </a:scene3d>
            <a:sp3d prstMaterial="matte">
              <a:extrusionClr>
                <a:srgbClr val="FEEC92"/>
              </a:extrusionClr>
              <a:contourClr>
                <a:srgbClr val="FEEC92"/>
              </a:contourClr>
            </a:sp3d>
          </a:bodyPr>
          <a:lstStyle/>
          <a:p>
            <a:pPr algn="ctr"/>
            <a:r>
              <a:rPr lang="zh-CN" altLang="en-US" sz="2400" b="1" dirty="0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添加标题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333485" y="3758321"/>
            <a:ext cx="3233536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chilly" dir="t"/>
            </a:scene3d>
            <a:sp3d prstMaterial="matte">
              <a:extrusionClr>
                <a:srgbClr val="FEEC92"/>
              </a:extrusionClr>
              <a:contourClr>
                <a:srgbClr val="FEEC92"/>
              </a:contourClr>
            </a:sp3d>
          </a:bodyPr>
          <a:lstStyle/>
          <a:p>
            <a:pPr algn="ctr"/>
            <a:r>
              <a:rPr lang="zh-CN" altLang="en-US" sz="2400" b="1" dirty="0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添加标题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536190" y="1262735"/>
            <a:ext cx="2831198" cy="1147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800" b="1">
                <a:gradFill>
                  <a:gsLst>
                    <a:gs pos="0">
                      <a:srgbClr val="FFEDA1">
                        <a:lumMod val="96000"/>
                        <a:lumOff val="4000"/>
                      </a:srgbClr>
                    </a:gs>
                    <a:gs pos="100000">
                      <a:srgbClr val="7B593B">
                        <a:lumMod val="98000"/>
                      </a:srgbClr>
                    </a:gs>
                    <a:gs pos="83000">
                      <a:srgbClr val="FFCB4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25000"/>
              </a:lnSpc>
            </a:pPr>
            <a:r>
              <a:rPr lang="zh-CN" altLang="en-US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托举着新的希望，承载着新的梦想。让我们全体同仁共同努力，以百倍的激情、诚实的劳动，同心协心，共创佳绩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535166" y="1262735"/>
            <a:ext cx="2831198" cy="1147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800" b="1">
                <a:gradFill>
                  <a:gsLst>
                    <a:gs pos="0">
                      <a:srgbClr val="FFEDA1">
                        <a:lumMod val="96000"/>
                        <a:lumOff val="4000"/>
                      </a:srgbClr>
                    </a:gs>
                    <a:gs pos="100000">
                      <a:srgbClr val="7B593B">
                        <a:lumMod val="98000"/>
                      </a:srgbClr>
                    </a:gs>
                    <a:gs pos="83000">
                      <a:srgbClr val="FFCB4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25000"/>
              </a:lnSpc>
            </a:pPr>
            <a:r>
              <a:rPr lang="zh-CN" altLang="en-US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托举着新的希望，承载着新的梦想。让我们全体同仁共同努力，以百倍的激情、诚实的劳动，同心协心，共创佳绩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535678" y="4279119"/>
            <a:ext cx="2831198" cy="1147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800" b="1">
                <a:gradFill>
                  <a:gsLst>
                    <a:gs pos="0">
                      <a:srgbClr val="FFEDA1">
                        <a:lumMod val="96000"/>
                        <a:lumOff val="4000"/>
                      </a:srgbClr>
                    </a:gs>
                    <a:gs pos="100000">
                      <a:srgbClr val="7B593B">
                        <a:lumMod val="98000"/>
                      </a:srgbClr>
                    </a:gs>
                    <a:gs pos="83000">
                      <a:srgbClr val="FFCB4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25000"/>
              </a:lnSpc>
            </a:pPr>
            <a:r>
              <a:rPr lang="zh-CN" altLang="en-US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托举着新的希望，承载着新的梦想。让我们全体同仁共同努力，以百倍的激情、诚实的劳动，同心协心，共创佳绩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534654" y="4279119"/>
            <a:ext cx="2831198" cy="1147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800" b="1">
                <a:gradFill>
                  <a:gsLst>
                    <a:gs pos="0">
                      <a:srgbClr val="FFEDA1">
                        <a:lumMod val="96000"/>
                        <a:lumOff val="4000"/>
                      </a:srgbClr>
                    </a:gs>
                    <a:gs pos="100000">
                      <a:srgbClr val="7B593B">
                        <a:lumMod val="98000"/>
                      </a:srgbClr>
                    </a:gs>
                    <a:gs pos="83000">
                      <a:srgbClr val="FFCB4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25000"/>
              </a:lnSpc>
            </a:pPr>
            <a:r>
              <a:rPr lang="zh-CN" altLang="en-US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托举着新的希望，承载着新的梦想。让我们全体同仁共同努力，以百倍的激情、诚实的劳动，同心协心，共创佳绩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A148D06F-A17A-41E7-A67E-2FFB3C74BC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1940526" y="1455485"/>
            <a:ext cx="8507896" cy="3947029"/>
            <a:chOff x="1842052" y="834887"/>
            <a:chExt cx="8507896" cy="4611758"/>
          </a:xfrm>
        </p:grpSpPr>
        <p:cxnSp>
          <p:nvCxnSpPr>
            <p:cNvPr id="4" name="直接箭头连接符 3"/>
            <p:cNvCxnSpPr/>
            <p:nvPr/>
          </p:nvCxnSpPr>
          <p:spPr>
            <a:xfrm>
              <a:off x="1842052" y="5208104"/>
              <a:ext cx="8507896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/>
            <p:cNvCxnSpPr/>
            <p:nvPr/>
          </p:nvCxnSpPr>
          <p:spPr>
            <a:xfrm flipV="1">
              <a:off x="2107096" y="834887"/>
              <a:ext cx="0" cy="461175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>
              <a:off x="1842052" y="4676726"/>
              <a:ext cx="8507896" cy="0"/>
            </a:xfrm>
            <a:prstGeom prst="straightConnector1">
              <a:avLst/>
            </a:prstGeom>
            <a:ln>
              <a:solidFill>
                <a:schemeClr val="bg1">
                  <a:alpha val="1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1842052" y="4145352"/>
              <a:ext cx="8507896" cy="0"/>
            </a:xfrm>
            <a:prstGeom prst="straightConnector1">
              <a:avLst/>
            </a:prstGeom>
            <a:ln>
              <a:solidFill>
                <a:schemeClr val="bg1">
                  <a:alpha val="1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>
              <a:off x="1842052" y="3613977"/>
              <a:ext cx="8507896" cy="0"/>
            </a:xfrm>
            <a:prstGeom prst="straightConnector1">
              <a:avLst/>
            </a:prstGeom>
            <a:ln>
              <a:solidFill>
                <a:schemeClr val="bg1">
                  <a:alpha val="1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1842052" y="3082602"/>
              <a:ext cx="8507896" cy="0"/>
            </a:xfrm>
            <a:prstGeom prst="straightConnector1">
              <a:avLst/>
            </a:prstGeom>
            <a:ln>
              <a:solidFill>
                <a:schemeClr val="bg1">
                  <a:alpha val="1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>
              <a:off x="1842052" y="2551227"/>
              <a:ext cx="8507896" cy="0"/>
            </a:xfrm>
            <a:prstGeom prst="straightConnector1">
              <a:avLst/>
            </a:prstGeom>
            <a:ln>
              <a:solidFill>
                <a:schemeClr val="bg1">
                  <a:alpha val="1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1842052" y="2019851"/>
              <a:ext cx="8507896" cy="0"/>
            </a:xfrm>
            <a:prstGeom prst="straightConnector1">
              <a:avLst/>
            </a:prstGeom>
            <a:ln>
              <a:solidFill>
                <a:schemeClr val="bg1">
                  <a:alpha val="1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>
              <a:off x="1842052" y="1488476"/>
              <a:ext cx="8507896" cy="0"/>
            </a:xfrm>
            <a:prstGeom prst="straightConnector1">
              <a:avLst/>
            </a:prstGeom>
            <a:ln>
              <a:solidFill>
                <a:schemeClr val="bg1">
                  <a:alpha val="1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2933924" y="2531566"/>
              <a:ext cx="426934" cy="26765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141196" y="3656082"/>
              <a:ext cx="426934" cy="15520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348468" y="2821459"/>
              <a:ext cx="426934" cy="2386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555740" y="2458276"/>
              <a:ext cx="426934" cy="2749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763012" y="2073585"/>
              <a:ext cx="426934" cy="3134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970284" y="1268412"/>
              <a:ext cx="426934" cy="3939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8238764" y="1053691"/>
            <a:ext cx="208692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chilly" dir="t"/>
            </a:scene3d>
            <a:sp3d prstMaterial="matte">
              <a:extrusionClr>
                <a:srgbClr val="FEEC92"/>
              </a:extrusionClr>
              <a:contourClr>
                <a:srgbClr val="FEEC92"/>
              </a:contourClr>
            </a:sp3d>
          </a:bodyPr>
          <a:lstStyle/>
          <a:p>
            <a:pPr algn="ctr"/>
            <a:r>
              <a:rPr lang="zh-CN" altLang="en-US" sz="2800" b="1" dirty="0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￥</a:t>
            </a:r>
            <a:r>
              <a:rPr lang="en-US" altLang="zh-CN" sz="2800" b="1" dirty="0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5000</a:t>
            </a:r>
            <a:r>
              <a:rPr lang="zh-CN" altLang="en-US" sz="2800" b="1" dirty="0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亿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152019" y="1860978"/>
            <a:ext cx="7280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800" b="1">
                <a:gradFill>
                  <a:gsLst>
                    <a:gs pos="0">
                      <a:srgbClr val="FFEDA1">
                        <a:lumMod val="96000"/>
                        <a:lumOff val="4000"/>
                      </a:srgbClr>
                    </a:gs>
                    <a:gs pos="100000">
                      <a:srgbClr val="7B593B">
                        <a:lumMod val="98000"/>
                      </a:srgbClr>
                    </a:gs>
                    <a:gs pos="83000">
                      <a:srgbClr val="FFCB4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en-U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5000</a:t>
            </a:r>
            <a:endParaRPr lang="zh-CN" altLang="en-US" sz="1400" b="0" dirty="0">
              <a:solidFill>
                <a:schemeClr val="bg1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52019" y="2315762"/>
            <a:ext cx="7280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800" b="1">
                <a:gradFill>
                  <a:gsLst>
                    <a:gs pos="0">
                      <a:srgbClr val="FFEDA1">
                        <a:lumMod val="96000"/>
                        <a:lumOff val="4000"/>
                      </a:srgbClr>
                    </a:gs>
                    <a:gs pos="100000">
                      <a:srgbClr val="7B593B">
                        <a:lumMod val="98000"/>
                      </a:srgbClr>
                    </a:gs>
                    <a:gs pos="83000">
                      <a:srgbClr val="FFCB4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en-U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4000</a:t>
            </a:r>
            <a:endParaRPr lang="zh-CN" altLang="en-US" sz="1400" b="0" dirty="0">
              <a:solidFill>
                <a:schemeClr val="bg1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52019" y="2770546"/>
            <a:ext cx="7280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800" b="1">
                <a:gradFill>
                  <a:gsLst>
                    <a:gs pos="0">
                      <a:srgbClr val="FFEDA1">
                        <a:lumMod val="96000"/>
                        <a:lumOff val="4000"/>
                      </a:srgbClr>
                    </a:gs>
                    <a:gs pos="100000">
                      <a:srgbClr val="7B593B">
                        <a:lumMod val="98000"/>
                      </a:srgbClr>
                    </a:gs>
                    <a:gs pos="83000">
                      <a:srgbClr val="FFCB4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en-U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3000</a:t>
            </a:r>
            <a:endParaRPr lang="zh-CN" altLang="en-US" sz="1400" b="0" dirty="0">
              <a:solidFill>
                <a:schemeClr val="bg1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52019" y="3225330"/>
            <a:ext cx="7280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800" b="1">
                <a:gradFill>
                  <a:gsLst>
                    <a:gs pos="0">
                      <a:srgbClr val="FFEDA1">
                        <a:lumMod val="96000"/>
                        <a:lumOff val="4000"/>
                      </a:srgbClr>
                    </a:gs>
                    <a:gs pos="100000">
                      <a:srgbClr val="7B593B">
                        <a:lumMod val="98000"/>
                      </a:srgbClr>
                    </a:gs>
                    <a:gs pos="83000">
                      <a:srgbClr val="FFCB4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en-U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2000</a:t>
            </a:r>
            <a:endParaRPr lang="zh-CN" altLang="en-US" sz="1400" b="0" dirty="0">
              <a:solidFill>
                <a:schemeClr val="bg1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52019" y="3680114"/>
            <a:ext cx="7280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800" b="1">
                <a:gradFill>
                  <a:gsLst>
                    <a:gs pos="0">
                      <a:srgbClr val="FFEDA1">
                        <a:lumMod val="96000"/>
                        <a:lumOff val="4000"/>
                      </a:srgbClr>
                    </a:gs>
                    <a:gs pos="100000">
                      <a:srgbClr val="7B593B">
                        <a:lumMod val="98000"/>
                      </a:srgbClr>
                    </a:gs>
                    <a:gs pos="83000">
                      <a:srgbClr val="FFCB4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en-U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1000</a:t>
            </a:r>
            <a:endParaRPr lang="zh-CN" altLang="en-US" sz="1400" b="0" dirty="0">
              <a:solidFill>
                <a:schemeClr val="bg1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52019" y="4134898"/>
            <a:ext cx="7280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800" b="1">
                <a:gradFill>
                  <a:gsLst>
                    <a:gs pos="0">
                      <a:srgbClr val="FFEDA1">
                        <a:lumMod val="96000"/>
                        <a:lumOff val="4000"/>
                      </a:srgbClr>
                    </a:gs>
                    <a:gs pos="100000">
                      <a:srgbClr val="7B593B">
                        <a:lumMod val="98000"/>
                      </a:srgbClr>
                    </a:gs>
                    <a:gs pos="83000">
                      <a:srgbClr val="FFCB4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en-U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900</a:t>
            </a:r>
            <a:endParaRPr lang="zh-CN" altLang="en-US" sz="1400" b="0" dirty="0">
              <a:solidFill>
                <a:schemeClr val="bg1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152019" y="4589682"/>
            <a:ext cx="7280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800" b="1">
                <a:gradFill>
                  <a:gsLst>
                    <a:gs pos="0">
                      <a:srgbClr val="FFEDA1">
                        <a:lumMod val="96000"/>
                        <a:lumOff val="4000"/>
                      </a:srgbClr>
                    </a:gs>
                    <a:gs pos="100000">
                      <a:srgbClr val="7B593B">
                        <a:lumMod val="98000"/>
                      </a:srgbClr>
                    </a:gs>
                    <a:gs pos="83000">
                      <a:srgbClr val="FFCB4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en-U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600</a:t>
            </a:r>
            <a:endParaRPr lang="zh-CN" altLang="en-US" sz="1400" b="0" dirty="0">
              <a:solidFill>
                <a:schemeClr val="bg1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152019" y="5044466"/>
            <a:ext cx="7280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800" b="1">
                <a:gradFill>
                  <a:gsLst>
                    <a:gs pos="0">
                      <a:srgbClr val="FFEDA1">
                        <a:lumMod val="96000"/>
                        <a:lumOff val="4000"/>
                      </a:srgbClr>
                    </a:gs>
                    <a:gs pos="100000">
                      <a:srgbClr val="7B593B">
                        <a:lumMod val="98000"/>
                      </a:srgbClr>
                    </a:gs>
                    <a:gs pos="83000">
                      <a:srgbClr val="FFCB4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en-U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200</a:t>
            </a:r>
            <a:endParaRPr lang="zh-CN" altLang="en-US" sz="1400" b="0" dirty="0">
              <a:solidFill>
                <a:schemeClr val="bg1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881823" y="5352243"/>
            <a:ext cx="7280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800" b="1">
                <a:gradFill>
                  <a:gsLst>
                    <a:gs pos="0">
                      <a:srgbClr val="FFEDA1">
                        <a:lumMod val="96000"/>
                        <a:lumOff val="4000"/>
                      </a:srgbClr>
                    </a:gs>
                    <a:gs pos="100000">
                      <a:srgbClr val="7B593B">
                        <a:lumMod val="98000"/>
                      </a:srgbClr>
                    </a:gs>
                    <a:gs pos="83000">
                      <a:srgbClr val="FFCB4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2014</a:t>
            </a:r>
            <a:endParaRPr lang="zh-CN" altLang="en-US" sz="1400" b="0" dirty="0">
              <a:solidFill>
                <a:schemeClr val="bg1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089095" y="5352243"/>
            <a:ext cx="7280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800" b="1">
                <a:gradFill>
                  <a:gsLst>
                    <a:gs pos="0">
                      <a:srgbClr val="FFEDA1">
                        <a:lumMod val="96000"/>
                        <a:lumOff val="4000"/>
                      </a:srgbClr>
                    </a:gs>
                    <a:gs pos="100000">
                      <a:srgbClr val="7B593B">
                        <a:lumMod val="98000"/>
                      </a:srgbClr>
                    </a:gs>
                    <a:gs pos="83000">
                      <a:srgbClr val="FFCB4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2015</a:t>
            </a:r>
            <a:endParaRPr lang="zh-CN" altLang="en-US" sz="1400" b="0" dirty="0">
              <a:solidFill>
                <a:schemeClr val="bg1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296367" y="5352243"/>
            <a:ext cx="7280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800" b="1">
                <a:gradFill>
                  <a:gsLst>
                    <a:gs pos="0">
                      <a:srgbClr val="FFEDA1">
                        <a:lumMod val="96000"/>
                        <a:lumOff val="4000"/>
                      </a:srgbClr>
                    </a:gs>
                    <a:gs pos="100000">
                      <a:srgbClr val="7B593B">
                        <a:lumMod val="98000"/>
                      </a:srgbClr>
                    </a:gs>
                    <a:gs pos="83000">
                      <a:srgbClr val="FFCB4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2016</a:t>
            </a:r>
            <a:endParaRPr lang="zh-CN" altLang="en-US" sz="1400" b="0" dirty="0">
              <a:solidFill>
                <a:schemeClr val="bg1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503639" y="5352243"/>
            <a:ext cx="7280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800" b="1">
                <a:gradFill>
                  <a:gsLst>
                    <a:gs pos="0">
                      <a:srgbClr val="FFEDA1">
                        <a:lumMod val="96000"/>
                        <a:lumOff val="4000"/>
                      </a:srgbClr>
                    </a:gs>
                    <a:gs pos="100000">
                      <a:srgbClr val="7B593B">
                        <a:lumMod val="98000"/>
                      </a:srgbClr>
                    </a:gs>
                    <a:gs pos="83000">
                      <a:srgbClr val="FFCB4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2017</a:t>
            </a:r>
            <a:endParaRPr lang="zh-CN" altLang="en-US" sz="1400" b="0" dirty="0">
              <a:solidFill>
                <a:schemeClr val="bg1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710911" y="5352243"/>
            <a:ext cx="7280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800" b="1">
                <a:gradFill>
                  <a:gsLst>
                    <a:gs pos="0">
                      <a:srgbClr val="FFEDA1">
                        <a:lumMod val="96000"/>
                        <a:lumOff val="4000"/>
                      </a:srgbClr>
                    </a:gs>
                    <a:gs pos="100000">
                      <a:srgbClr val="7B593B">
                        <a:lumMod val="98000"/>
                      </a:srgbClr>
                    </a:gs>
                    <a:gs pos="83000">
                      <a:srgbClr val="FFCB4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2018</a:t>
            </a:r>
            <a:endParaRPr lang="zh-CN" altLang="en-US" sz="1400" b="0" dirty="0">
              <a:solidFill>
                <a:schemeClr val="bg1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918183" y="5352243"/>
            <a:ext cx="7280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800" b="1">
                <a:gradFill>
                  <a:gsLst>
                    <a:gs pos="0">
                      <a:srgbClr val="FFEDA1">
                        <a:lumMod val="96000"/>
                        <a:lumOff val="4000"/>
                      </a:srgbClr>
                    </a:gs>
                    <a:gs pos="100000">
                      <a:srgbClr val="7B593B">
                        <a:lumMod val="98000"/>
                      </a:srgbClr>
                    </a:gs>
                    <a:gs pos="83000">
                      <a:srgbClr val="FFCB4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2019</a:t>
            </a:r>
            <a:endParaRPr lang="zh-CN" altLang="en-US" sz="1400" b="0" dirty="0">
              <a:solidFill>
                <a:schemeClr val="bg1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图片 163" descr="图片包含 游戏机&#10;&#10;描述已自动生成">
            <a:extLst>
              <a:ext uri="{FF2B5EF4-FFF2-40B4-BE49-F238E27FC236}">
                <a16:creationId xmlns:a16="http://schemas.microsoft.com/office/drawing/2014/main" id="{DAA86BEB-82F7-433B-86E8-31D4F9DB7B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6" name="文本框 165">
            <a:extLst>
              <a:ext uri="{FF2B5EF4-FFF2-40B4-BE49-F238E27FC236}">
                <a16:creationId xmlns:a16="http://schemas.microsoft.com/office/drawing/2014/main" id="{8B8BB53F-6F13-4D7C-9C52-08C9F113254A}"/>
              </a:ext>
            </a:extLst>
          </p:cNvPr>
          <p:cNvSpPr txBox="1"/>
          <p:nvPr/>
        </p:nvSpPr>
        <p:spPr>
          <a:xfrm>
            <a:off x="2293542" y="2189967"/>
            <a:ext cx="7604916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chilly" dir="t"/>
            </a:scene3d>
            <a:sp3d prstMaterial="matte">
              <a:extrusionClr>
                <a:srgbClr val="FEEC92"/>
              </a:extrusionClr>
              <a:contourClr>
                <a:srgbClr val="FEEC92"/>
              </a:contourClr>
            </a:sp3d>
          </a:bodyPr>
          <a:lstStyle/>
          <a:p>
            <a:pPr algn="ctr"/>
            <a:r>
              <a:rPr lang="en-US" altLang="zh-CN" sz="7200" dirty="0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— </a:t>
            </a:r>
            <a:r>
              <a:rPr lang="zh-CN" altLang="en-US" sz="7200" dirty="0">
                <a:ln w="3175">
                  <a:noFill/>
                </a:ln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颁奖典礼 </a:t>
            </a:r>
            <a:r>
              <a:rPr lang="en-US" altLang="zh-CN" sz="7200" dirty="0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字魂164号-方悦黑" panose="00000500000000000000" charset="-122"/>
                <a:sym typeface="Arial" panose="020B0604020202020204" pitchFamily="34" charset="0"/>
              </a:rPr>
              <a:t>—</a:t>
            </a: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4D0B0594-24FB-486E-B790-4FE5D8350949}"/>
              </a:ext>
            </a:extLst>
          </p:cNvPr>
          <p:cNvSpPr txBox="1"/>
          <p:nvPr/>
        </p:nvSpPr>
        <p:spPr>
          <a:xfrm>
            <a:off x="4042381" y="1309502"/>
            <a:ext cx="4107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</a:rPr>
              <a:t>公司年中盛典晚会</a:t>
            </a:r>
          </a:p>
        </p:txBody>
      </p: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A1FDE640-201A-4CBC-ADED-FA1380033605}"/>
              </a:ext>
            </a:extLst>
          </p:cNvPr>
          <p:cNvGrpSpPr/>
          <p:nvPr/>
        </p:nvGrpSpPr>
        <p:grpSpPr>
          <a:xfrm>
            <a:off x="3569978" y="3836665"/>
            <a:ext cx="5052044" cy="362708"/>
            <a:chOff x="3405908" y="4346246"/>
            <a:chExt cx="5052044" cy="362708"/>
          </a:xfrm>
        </p:grpSpPr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0C0CA884-328E-4CCE-9971-B9D2D9870B3B}"/>
                </a:ext>
              </a:extLst>
            </p:cNvPr>
            <p:cNvGrpSpPr/>
            <p:nvPr/>
          </p:nvGrpSpPr>
          <p:grpSpPr>
            <a:xfrm>
              <a:off x="3405908" y="4346246"/>
              <a:ext cx="1383063" cy="362708"/>
              <a:chOff x="3405908" y="4346566"/>
              <a:chExt cx="1383063" cy="362708"/>
            </a:xfrm>
          </p:grpSpPr>
          <p:sp>
            <p:nvSpPr>
              <p:cNvPr id="178" name="椭圆 177">
                <a:extLst>
                  <a:ext uri="{FF2B5EF4-FFF2-40B4-BE49-F238E27FC236}">
                    <a16:creationId xmlns:a16="http://schemas.microsoft.com/office/drawing/2014/main" id="{A93A6EDB-F2F7-4652-B18D-84CCE4C01775}"/>
                  </a:ext>
                </a:extLst>
              </p:cNvPr>
              <p:cNvSpPr/>
              <p:nvPr/>
            </p:nvSpPr>
            <p:spPr>
              <a:xfrm>
                <a:off x="3405908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新</a:t>
                </a:r>
              </a:p>
            </p:txBody>
          </p:sp>
          <p:sp>
            <p:nvSpPr>
              <p:cNvPr id="179" name="椭圆 178">
                <a:extLst>
                  <a:ext uri="{FF2B5EF4-FFF2-40B4-BE49-F238E27FC236}">
                    <a16:creationId xmlns:a16="http://schemas.microsoft.com/office/drawing/2014/main" id="{39E95CF4-4790-44D1-BE29-278925A7D7EA}"/>
                  </a:ext>
                </a:extLst>
              </p:cNvPr>
              <p:cNvSpPr/>
              <p:nvPr/>
            </p:nvSpPr>
            <p:spPr>
              <a:xfrm>
                <a:off x="3916085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起</a:t>
                </a:r>
              </a:p>
            </p:txBody>
          </p:sp>
          <p:sp>
            <p:nvSpPr>
              <p:cNvPr id="180" name="椭圆 179">
                <a:extLst>
                  <a:ext uri="{FF2B5EF4-FFF2-40B4-BE49-F238E27FC236}">
                    <a16:creationId xmlns:a16="http://schemas.microsoft.com/office/drawing/2014/main" id="{37F56975-3956-4987-9A95-1C0C63C9A185}"/>
                  </a:ext>
                </a:extLst>
              </p:cNvPr>
              <p:cNvSpPr/>
              <p:nvPr/>
            </p:nvSpPr>
            <p:spPr>
              <a:xfrm>
                <a:off x="4426263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点</a:t>
                </a:r>
              </a:p>
            </p:txBody>
          </p:sp>
        </p:grpSp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927899E2-55DC-438F-88E2-C6F464CF95A4}"/>
                </a:ext>
              </a:extLst>
            </p:cNvPr>
            <p:cNvGrpSpPr/>
            <p:nvPr/>
          </p:nvGrpSpPr>
          <p:grpSpPr>
            <a:xfrm>
              <a:off x="5240399" y="4346246"/>
              <a:ext cx="1383063" cy="362708"/>
              <a:chOff x="3405908" y="4346566"/>
              <a:chExt cx="1383063" cy="362708"/>
            </a:xfrm>
          </p:grpSpPr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FCD5D606-8037-4A23-9AAA-7AEEB5B2646F}"/>
                  </a:ext>
                </a:extLst>
              </p:cNvPr>
              <p:cNvSpPr/>
              <p:nvPr/>
            </p:nvSpPr>
            <p:spPr>
              <a:xfrm>
                <a:off x="3405908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新</a:t>
                </a:r>
              </a:p>
            </p:txBody>
          </p:sp>
          <p:sp>
            <p:nvSpPr>
              <p:cNvPr id="176" name="椭圆 175">
                <a:extLst>
                  <a:ext uri="{FF2B5EF4-FFF2-40B4-BE49-F238E27FC236}">
                    <a16:creationId xmlns:a16="http://schemas.microsoft.com/office/drawing/2014/main" id="{D142A3F7-1CCA-4717-B0D8-C752AD828141}"/>
                  </a:ext>
                </a:extLst>
              </p:cNvPr>
              <p:cNvSpPr/>
              <p:nvPr/>
            </p:nvSpPr>
            <p:spPr>
              <a:xfrm>
                <a:off x="3916085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征</a:t>
                </a:r>
              </a:p>
            </p:txBody>
          </p:sp>
          <p:sp>
            <p:nvSpPr>
              <p:cNvPr id="177" name="椭圆 176">
                <a:extLst>
                  <a:ext uri="{FF2B5EF4-FFF2-40B4-BE49-F238E27FC236}">
                    <a16:creationId xmlns:a16="http://schemas.microsoft.com/office/drawing/2014/main" id="{A0E69C5D-2525-4679-AA11-C6296607FE7B}"/>
                  </a:ext>
                </a:extLst>
              </p:cNvPr>
              <p:cNvSpPr/>
              <p:nvPr/>
            </p:nvSpPr>
            <p:spPr>
              <a:xfrm>
                <a:off x="4426263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程</a:t>
                </a:r>
              </a:p>
            </p:txBody>
          </p:sp>
        </p:grpSp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2E12210B-C357-41AE-973D-0F0E6A741339}"/>
                </a:ext>
              </a:extLst>
            </p:cNvPr>
            <p:cNvGrpSpPr/>
            <p:nvPr/>
          </p:nvGrpSpPr>
          <p:grpSpPr>
            <a:xfrm>
              <a:off x="7074889" y="4346246"/>
              <a:ext cx="1383063" cy="362708"/>
              <a:chOff x="3405908" y="4346566"/>
              <a:chExt cx="1383063" cy="362708"/>
            </a:xfrm>
          </p:grpSpPr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50C2AD1A-00E6-459D-AF07-43725634C9A3}"/>
                  </a:ext>
                </a:extLst>
              </p:cNvPr>
              <p:cNvSpPr/>
              <p:nvPr/>
            </p:nvSpPr>
            <p:spPr>
              <a:xfrm>
                <a:off x="3405908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新</a:t>
                </a: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C6FCB86E-9827-4B79-A6CE-D1A0577DF977}"/>
                  </a:ext>
                </a:extLst>
              </p:cNvPr>
              <p:cNvSpPr/>
              <p:nvPr/>
            </p:nvSpPr>
            <p:spPr>
              <a:xfrm>
                <a:off x="3916085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未</a:t>
                </a:r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8E300E28-D0E9-4532-A96B-7FD6EB60CF2B}"/>
                  </a:ext>
                </a:extLst>
              </p:cNvPr>
              <p:cNvSpPr/>
              <p:nvPr/>
            </p:nvSpPr>
            <p:spPr>
              <a:xfrm>
                <a:off x="4426263" y="4346566"/>
                <a:ext cx="362708" cy="36270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来</a:t>
                </a:r>
              </a:p>
            </p:txBody>
          </p:sp>
        </p:grpSp>
      </p:grpSp>
      <p:sp>
        <p:nvSpPr>
          <p:cNvPr id="181" name="文本框 180">
            <a:extLst>
              <a:ext uri="{FF2B5EF4-FFF2-40B4-BE49-F238E27FC236}">
                <a16:creationId xmlns:a16="http://schemas.microsoft.com/office/drawing/2014/main" id="{21D5CBC1-AF5C-419C-A3F8-0E54BD661C6F}"/>
              </a:ext>
            </a:extLst>
          </p:cNvPr>
          <p:cNvSpPr txBox="1"/>
          <p:nvPr/>
        </p:nvSpPr>
        <p:spPr>
          <a:xfrm>
            <a:off x="4252774" y="4351006"/>
            <a:ext cx="3686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</a:rPr>
              <a:t>携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手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共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进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再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创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辉</a:t>
            </a:r>
            <a:r>
              <a:rPr lang="en-US" altLang="zh-CN" sz="1400" dirty="0">
                <a:solidFill>
                  <a:schemeClr val="bg1"/>
                </a:solidFill>
              </a:rPr>
              <a:t>·</a:t>
            </a:r>
            <a:r>
              <a:rPr lang="zh-CN" altLang="en-US" sz="1400" dirty="0">
                <a:solidFill>
                  <a:schemeClr val="bg1"/>
                </a:solidFill>
              </a:rPr>
              <a:t>煌</a:t>
            </a:r>
          </a:p>
        </p:txBody>
      </p:sp>
    </p:spTree>
    <p:extLst>
      <p:ext uri="{BB962C8B-B14F-4D97-AF65-F5344CB8AC3E}">
        <p14:creationId xmlns:p14="http://schemas.microsoft.com/office/powerpoint/2010/main" val="1826771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5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  <p:bldP spid="167" grpId="0"/>
      <p:bldP spid="181" grpId="0"/>
    </p:bldLst>
  </p:timing>
</p:sld>
</file>

<file path=ppt/theme/theme1.xml><?xml version="1.0" encoding="utf-8"?>
<a:theme xmlns:a="http://schemas.openxmlformats.org/drawingml/2006/main" name="1">
  <a:themeElements>
    <a:clrScheme name="自定义 2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FFFFFF"/>
      </a:folHlink>
    </a:clrScheme>
    <a:fontScheme name="思源黑体 CN Medium">
      <a:majorFont>
        <a:latin typeface="Arial"/>
        <a:ea typeface="思源黑体 CN Medium"/>
        <a:cs typeface=""/>
      </a:majorFont>
      <a:minorFont>
        <a:latin typeface="Arial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67</TotalTime>
  <Words>1021</Words>
  <Application>Microsoft Office PowerPoint</Application>
  <PresentationFormat>宽屏</PresentationFormat>
  <Paragraphs>173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等线</vt:lpstr>
      <vt:lpstr>思源黑体 CN Bold</vt:lpstr>
      <vt:lpstr>微软雅黑</vt:lpstr>
      <vt:lpstr>Arial</vt:lpstr>
      <vt:lpstr>Calibri</vt:lpstr>
      <vt:lpstr>字魂36号-正文宋楷</vt:lpstr>
      <vt:lpstr>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.</dc:creator>
  <dc:description>更多模板请关注：亮亮图文旗舰店https://liangliangtuwen.tmall.com</dc:description>
  <cp:lastModifiedBy>3687</cp:lastModifiedBy>
  <cp:revision>11</cp:revision>
  <dcterms:created xsi:type="dcterms:W3CDTF">2021-01-16T12:50:37Z</dcterms:created>
  <dcterms:modified xsi:type="dcterms:W3CDTF">2021-06-19T08:14:03Z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2052-3.1.1.4956</vt:lpwstr>
  </property>
</Properties>
</file>